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6"/>
  </p:handoutMasterIdLst>
  <p:sldIdLst>
    <p:sldId id="256" r:id="rId3"/>
    <p:sldId id="262" r:id="rId5"/>
    <p:sldId id="600" r:id="rId6"/>
    <p:sldId id="599" r:id="rId7"/>
    <p:sldId id="257" r:id="rId8"/>
    <p:sldId id="258" r:id="rId9"/>
    <p:sldId id="263" r:id="rId10"/>
    <p:sldId id="268" r:id="rId11"/>
    <p:sldId id="525" r:id="rId12"/>
    <p:sldId id="311" r:id="rId13"/>
    <p:sldId id="279" r:id="rId14"/>
    <p:sldId id="281" r:id="rId15"/>
    <p:sldId id="280" r:id="rId16"/>
    <p:sldId id="459" r:id="rId17"/>
    <p:sldId id="680" r:id="rId18"/>
    <p:sldId id="368" r:id="rId19"/>
    <p:sldId id="458" r:id="rId20"/>
    <p:sldId id="681" r:id="rId21"/>
    <p:sldId id="682" r:id="rId22"/>
    <p:sldId id="456" r:id="rId23"/>
    <p:sldId id="457" r:id="rId24"/>
    <p:sldId id="313" r:id="rId25"/>
    <p:sldId id="282" r:id="rId26"/>
    <p:sldId id="453" r:id="rId27"/>
    <p:sldId id="454" r:id="rId28"/>
    <p:sldId id="526" r:id="rId29"/>
    <p:sldId id="330" r:id="rId30"/>
    <p:sldId id="331" r:id="rId31"/>
    <p:sldId id="332" r:id="rId32"/>
    <p:sldId id="333" r:id="rId33"/>
    <p:sldId id="334" r:id="rId34"/>
    <p:sldId id="339" r:id="rId35"/>
    <p:sldId id="340" r:id="rId36"/>
    <p:sldId id="341" r:id="rId37"/>
    <p:sldId id="342" r:id="rId38"/>
    <p:sldId id="343" r:id="rId39"/>
    <p:sldId id="344" r:id="rId40"/>
    <p:sldId id="371" r:id="rId41"/>
    <p:sldId id="381" r:id="rId42"/>
    <p:sldId id="527" r:id="rId43"/>
    <p:sldId id="528" r:id="rId44"/>
    <p:sldId id="530" r:id="rId45"/>
    <p:sldId id="529" r:id="rId46"/>
    <p:sldId id="349" r:id="rId47"/>
    <p:sldId id="350" r:id="rId48"/>
    <p:sldId id="353" r:id="rId49"/>
    <p:sldId id="355" r:id="rId50"/>
    <p:sldId id="356" r:id="rId51"/>
    <p:sldId id="359" r:id="rId52"/>
    <p:sldId id="360" r:id="rId53"/>
    <p:sldId id="362" r:id="rId54"/>
    <p:sldId id="373" r:id="rId55"/>
    <p:sldId id="363" r:id="rId56"/>
    <p:sldId id="414" r:id="rId57"/>
    <p:sldId id="365" r:id="rId58"/>
    <p:sldId id="374" r:id="rId59"/>
    <p:sldId id="375" r:id="rId60"/>
    <p:sldId id="382" r:id="rId61"/>
    <p:sldId id="411" r:id="rId62"/>
    <p:sldId id="412" r:id="rId63"/>
    <p:sldId id="413" r:id="rId64"/>
    <p:sldId id="366" r:id="rId65"/>
    <p:sldId id="449" r:id="rId66"/>
    <p:sldId id="378" r:id="rId67"/>
    <p:sldId id="379" r:id="rId68"/>
    <p:sldId id="451" r:id="rId69"/>
    <p:sldId id="450" r:id="rId70"/>
    <p:sldId id="452" r:id="rId71"/>
    <p:sldId id="435" r:id="rId72"/>
    <p:sldId id="436" r:id="rId73"/>
    <p:sldId id="433" r:id="rId74"/>
    <p:sldId id="380" r:id="rId75"/>
    <p:sldId id="438" r:id="rId76"/>
    <p:sldId id="415" r:id="rId77"/>
    <p:sldId id="437" r:id="rId78"/>
    <p:sldId id="417" r:id="rId79"/>
    <p:sldId id="418" r:id="rId80"/>
    <p:sldId id="419" r:id="rId81"/>
    <p:sldId id="278" r:id="rId82"/>
    <p:sldId id="367" r:id="rId83"/>
    <p:sldId id="277" r:id="rId84"/>
    <p:sldId id="747" r:id="rId8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E53"/>
    <a:srgbClr val="BFD8D4"/>
    <a:srgbClr val="93A8B4"/>
    <a:srgbClr val="7DB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好，我们现在进入第二部分：用</a:t>
            </a:r>
            <a:r>
              <a:rPr lang="en-US" altLang="zh-CN"/>
              <a:t>mathematica</a:t>
            </a:r>
            <a:r>
              <a:rPr lang="zh-CN" altLang="en-US"/>
              <a:t>做作业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MATLAB</a:t>
            </a:r>
            <a:r>
              <a:rPr lang="zh-CN" altLang="en-US"/>
              <a:t>能不能这样输入？</a:t>
            </a:r>
            <a:endParaRPr lang="zh-CN" altLang="en-US"/>
          </a:p>
          <a:p>
            <a:r>
              <a:rPr lang="zh-CN" altLang="en-US"/>
              <a:t>容不容易出错？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滴定突跃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滴定曲线当然也能画了，代码其实和</a:t>
            </a:r>
            <a:r>
              <a:rPr lang="en-US" altLang="zh-CN"/>
              <a:t>MATLAB</a:t>
            </a:r>
            <a:r>
              <a:rPr lang="zh-CN" altLang="en-US"/>
              <a:t>也差不多</a:t>
            </a:r>
            <a:endParaRPr lang="zh-CN" altLang="en-US"/>
          </a:p>
          <a:p>
            <a:r>
              <a:rPr lang="zh-CN" altLang="en-US"/>
              <a:t>这个滴定曲线的确直观，能够告诉我们溶液</a:t>
            </a:r>
            <a:r>
              <a:rPr lang="en-US" altLang="zh-CN"/>
              <a:t>PH</a:t>
            </a:r>
            <a:r>
              <a:rPr lang="zh-CN" altLang="en-US"/>
              <a:t>随滴定剂加入的变化。在这里我也定义一个滴定进程，这样图像就和酸的起始体积无关了</a:t>
            </a:r>
            <a:endParaRPr lang="zh-CN" altLang="en-US"/>
          </a:p>
          <a:p>
            <a:r>
              <a:rPr lang="zh-CN" altLang="en-US"/>
              <a:t>但是，我们画出这个图像肯定不只是为了看个表面，我们还需要判断一些地方能不能准确滴定判别</a:t>
            </a:r>
            <a:endParaRPr lang="zh-CN" altLang="en-US"/>
          </a:p>
          <a:p>
            <a:r>
              <a:rPr lang="zh-CN" altLang="en-US"/>
              <a:t>对于这个问题，求一个导数就能搞定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同学们可以思考一下怎么使用这个图来估计滴定突跃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具体细节由于时间原因，在这里不做展开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简单来说就是估计曲线下的面积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图像虽然直观，但是有两个问题：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通过指定</a:t>
            </a:r>
            <a:r>
              <a:rPr lang="en-US" altLang="zh-CN"/>
              <a:t>PH</a:t>
            </a:r>
            <a:r>
              <a:rPr lang="zh-CN" altLang="en-US"/>
              <a:t>来计算</a:t>
            </a:r>
            <a:r>
              <a:rPr lang="en-US" altLang="zh-CN"/>
              <a:t>x</a:t>
            </a:r>
            <a:r>
              <a:rPr lang="zh-CN" altLang="en-US"/>
              <a:t>，也就是反函数的方法，在查询滴定突跃的时候，可能没有数据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也包含了一些不直观的信息，这些点究竟能不能准确滴定判别？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这些因素都制约了去公式化方法在这个问题上的更加充分的应用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好的，前面带大家看了看怎样低效的使用</a:t>
            </a:r>
            <a:r>
              <a:rPr lang="en-US" altLang="zh-CN"/>
              <a:t>mathematica</a:t>
            </a:r>
            <a:r>
              <a:rPr lang="zh-CN" altLang="en-US"/>
              <a:t>做作业，现在我们进入第一个不那么简单工程上来——让</a:t>
            </a:r>
            <a:r>
              <a:rPr lang="en-US" altLang="zh-CN"/>
              <a:t>mathematica</a:t>
            </a:r>
            <a:r>
              <a:rPr lang="zh-CN" altLang="en-US"/>
              <a:t>高效地做作业</a:t>
            </a:r>
            <a:endParaRPr lang="zh-CN" altLang="en-US"/>
          </a:p>
          <a:p>
            <a:r>
              <a:rPr lang="zh-CN" altLang="en-US"/>
              <a:t>这也是符号计算真正展示威力的地方</a:t>
            </a:r>
            <a:endParaRPr lang="zh-CN" altLang="en-US"/>
          </a:p>
          <a:p>
            <a:r>
              <a:rPr lang="zh-CN" altLang="en-US">
                <a:sym typeface="+mn-ea"/>
              </a:rPr>
              <a:t>符号计算——也就是对符号性质的变量做的操作。这样一来程序的设计更加接近人脑的思维，特别是在公式的推导上</a:t>
            </a:r>
            <a:endParaRPr lang="zh-CN" altLang="en-US"/>
          </a:p>
          <a:p>
            <a:r>
              <a:rPr lang="en-US" altLang="zh-CN">
                <a:sym typeface="+mn-ea"/>
              </a:rPr>
              <a:t>MATLAB</a:t>
            </a:r>
            <a:r>
              <a:rPr lang="zh-CN" altLang="en-US">
                <a:sym typeface="+mn-ea"/>
              </a:rPr>
              <a:t>的确可以符号变量运算，但是</a:t>
            </a:r>
            <a:r>
              <a:rPr lang="en-US" altLang="zh-CN">
                <a:sym typeface="+mn-ea"/>
              </a:rPr>
              <a:t>mathematica</a:t>
            </a:r>
            <a:r>
              <a:rPr lang="zh-CN" altLang="en-US">
                <a:sym typeface="+mn-ea"/>
              </a:rPr>
              <a:t>是完全地符号变量，设计将会更加自由</a:t>
            </a:r>
            <a:endParaRPr lang="zh-CN" altLang="en-US"/>
          </a:p>
          <a:p>
            <a:r>
              <a:rPr lang="zh-CN" altLang="en-US">
                <a:sym typeface="+mn-ea"/>
              </a:rPr>
              <a:t>符号计算和数值计算最大的区别在于，无需事先定义变量，为它分配内存空间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符号计算——也就是对符号性质的变量做的操作。这样一来程序的设计更加接近人脑的思维，特别是在公式的推导上</a:t>
            </a:r>
            <a:endParaRPr lang="zh-CN" altLang="en-US"/>
          </a:p>
          <a:p>
            <a:r>
              <a:rPr lang="en-US" altLang="zh-CN"/>
              <a:t>MATLAB</a:t>
            </a:r>
            <a:r>
              <a:rPr lang="zh-CN" altLang="en-US"/>
              <a:t>的确可以符号变量运算，但是</a:t>
            </a:r>
            <a:r>
              <a:rPr lang="en-US" altLang="zh-CN"/>
              <a:t>mathematica</a:t>
            </a:r>
            <a:r>
              <a:rPr lang="zh-CN" altLang="en-US"/>
              <a:t>是完全地符号变量，设计将会更加自由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符号计算和数值计算最大的区别在于，无需事先定义变量，为它分配内存空间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算法原则上是可以处理</a:t>
            </a:r>
            <a:r>
              <a:rPr lang="en-US" altLang="zh-CN"/>
              <a:t>n</a:t>
            </a:r>
            <a:r>
              <a:rPr lang="zh-CN" altLang="en-US"/>
              <a:t>元酸，但是一些人为因素比如没有使用分部分数、没有列逐级电离方程等导致的算力不足让</a:t>
            </a:r>
            <a:r>
              <a:rPr lang="en-US" altLang="zh-CN"/>
              <a:t>Eliminate</a:t>
            </a:r>
            <a:r>
              <a:rPr lang="zh-CN" altLang="en-US"/>
              <a:t>函数只能只能处理</a:t>
            </a:r>
            <a:r>
              <a:rPr lang="en-US" altLang="zh-CN"/>
              <a:t>2</a:t>
            </a:r>
            <a:r>
              <a:rPr lang="zh-CN" altLang="en-US"/>
              <a:t>元酸</a:t>
            </a:r>
            <a:endParaRPr lang="zh-CN" altLang="en-US"/>
          </a:p>
          <a:p>
            <a:r>
              <a:rPr lang="zh-CN" altLang="en-US"/>
              <a:t>非我也，算力也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黄金分割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黄金分割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好，热身环节到此为止，前面讲的比较快，同学们没有听懂也没有关系，只需要知道我做了两件事情：用</a:t>
            </a:r>
            <a:r>
              <a:rPr lang="en-US" altLang="zh-CN"/>
              <a:t>mathematica</a:t>
            </a:r>
            <a:r>
              <a:rPr lang="zh-CN" altLang="en-US"/>
              <a:t>做作业，用</a:t>
            </a:r>
            <a:r>
              <a:rPr lang="en-US" altLang="zh-CN"/>
              <a:t>mathematica</a:t>
            </a:r>
            <a:r>
              <a:rPr lang="zh-CN" altLang="en-US"/>
              <a:t>高效的做作业</a:t>
            </a:r>
            <a:endParaRPr lang="zh-CN" altLang="en-US"/>
          </a:p>
          <a:p>
            <a:r>
              <a:rPr lang="zh-CN" altLang="en-US"/>
              <a:t>作业，都是课本上死的知识。现在，我们将用死的知识，解决活的问题！ </a:t>
            </a:r>
            <a:endParaRPr lang="zh-CN" altLang="en-US"/>
          </a:p>
          <a:p>
            <a:r>
              <a:rPr lang="zh-CN" altLang="en-US"/>
              <a:t>后面将近</a:t>
            </a:r>
            <a:r>
              <a:rPr lang="en-US" altLang="zh-CN"/>
              <a:t>60</a:t>
            </a:r>
            <a:r>
              <a:rPr lang="zh-CN" altLang="en-US"/>
              <a:t>张</a:t>
            </a:r>
            <a:r>
              <a:rPr lang="en-US" altLang="zh-CN"/>
              <a:t>PPT</a:t>
            </a:r>
            <a:r>
              <a:rPr lang="zh-CN" altLang="en-US"/>
              <a:t>，都是为了揭开这个</a:t>
            </a:r>
            <a:r>
              <a:rPr lang="zh-CN" altLang="en-US">
                <a:sym typeface="+mn-ea"/>
              </a:rPr>
              <a:t>至今悬而未决谜团</a:t>
            </a:r>
            <a:r>
              <a:rPr lang="zh-CN" altLang="en-US"/>
              <a:t>。自然，它的意义对得起它的篇幅</a:t>
            </a:r>
            <a:endParaRPr lang="zh-CN" altLang="en-US"/>
          </a:p>
          <a:p>
            <a:r>
              <a:rPr lang="zh-CN" altLang="en-US">
                <a:sym typeface="+mn-ea"/>
              </a:rPr>
              <a:t>大家还记得这个文章吧？老师让我们阅读之后提出审稿意见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大家还记得这篇文章吧？阅读之后提出审稿意见。大家看得应该很痛苦。非常可惜的是，后面的时间，我将成为研究</a:t>
            </a:r>
            <a:r>
              <a:rPr lang="en-US" altLang="zh-CN">
                <a:sym typeface="+mn-ea"/>
              </a:rPr>
              <a:t>NaHA</a:t>
            </a:r>
            <a:r>
              <a:rPr lang="zh-CN" altLang="en-US">
                <a:sym typeface="+mn-ea"/>
              </a:rPr>
              <a:t>近似公式理想误差问题的最后一人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必须说的一点是，后面的内容，数学浓度比较高，大家要集中精神，为了防止大家跟不上，我们先一起回顾一下空间解析几何</a:t>
            </a:r>
            <a:endParaRPr lang="zh-CN" altLang="en-US"/>
          </a:p>
          <a:p>
            <a:r>
              <a:rPr lang="en-US" altLang="zh-CN">
                <a:sym typeface="+mn-ea"/>
              </a:rPr>
              <a:t>f(x,y,z)==0</a:t>
            </a:r>
            <a:r>
              <a:rPr lang="zh-CN" altLang="en-US">
                <a:sym typeface="+mn-ea"/>
              </a:rPr>
              <a:t>是三维空间中一张曲面，</a:t>
            </a:r>
            <a:r>
              <a:rPr lang="en-US" altLang="zh-CN">
                <a:sym typeface="+mn-ea"/>
              </a:rPr>
              <a:t>f(x,y,z)&lt;=0</a:t>
            </a:r>
            <a:r>
              <a:rPr lang="zh-CN" altLang="en-US">
                <a:sym typeface="+mn-ea"/>
              </a:rPr>
              <a:t>是曲面的一侧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z==f(x,y)</a:t>
            </a:r>
            <a:r>
              <a:rPr lang="zh-CN" altLang="en-US">
                <a:sym typeface="+mn-ea"/>
              </a:rPr>
              <a:t>称为显式曲面，</a:t>
            </a:r>
            <a:r>
              <a:rPr lang="en-US" altLang="zh-CN">
                <a:sym typeface="+mn-ea"/>
              </a:rPr>
              <a:t>f(x,y,z)==0</a:t>
            </a:r>
            <a:r>
              <a:rPr lang="zh-CN" altLang="en-US">
                <a:sym typeface="+mn-ea"/>
              </a:rPr>
              <a:t>称为隐式曲面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en-US" altLang="zh-CN"/>
              <a:t>f(x,y,z)==0</a:t>
            </a:r>
            <a:r>
              <a:rPr lang="zh-CN" altLang="en-US"/>
              <a:t>函数</a:t>
            </a:r>
            <a:r>
              <a:rPr lang="en-US" altLang="zh-CN"/>
              <a:t>f</a:t>
            </a:r>
            <a:r>
              <a:rPr lang="zh-CN" altLang="en-US"/>
              <a:t>的一张等值面（注意我的措辞——等值面）。当然，至少要求函数处处连续可导</a:t>
            </a:r>
            <a:endParaRPr lang="zh-CN" altLang="en-US"/>
          </a:p>
          <a:p>
            <a:r>
              <a:rPr lang="zh-CN" altLang="en-US">
                <a:sym typeface="+mn-ea"/>
              </a:rPr>
              <a:t>既然是函数的等值面，那么两张等值面永不相交，一张等值面只能在另外一张的同侧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所以，</a:t>
            </a:r>
            <a:r>
              <a:rPr lang="en-US" altLang="zh-CN">
                <a:sym typeface="+mn-ea"/>
              </a:rPr>
              <a:t>f(x,y,z)&lt;=0</a:t>
            </a:r>
            <a:r>
              <a:rPr lang="zh-CN" altLang="en-US">
                <a:sym typeface="+mn-ea"/>
              </a:rPr>
              <a:t>，实际上是空间中的一个区域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z==f(z,y)</a:t>
            </a:r>
            <a:r>
              <a:rPr lang="zh-CN" altLang="en-US">
                <a:sym typeface="+mn-ea"/>
              </a:rPr>
              <a:t>称为显式曲面，</a:t>
            </a:r>
            <a:r>
              <a:rPr lang="en-US" altLang="zh-CN">
                <a:sym typeface="+mn-ea"/>
              </a:rPr>
              <a:t>f(x,y,z)==0</a:t>
            </a:r>
            <a:r>
              <a:rPr lang="zh-CN" altLang="en-US">
                <a:sym typeface="+mn-ea"/>
              </a:rPr>
              <a:t>称为隐式曲面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en-US" altLang="zh-CN"/>
              <a:t>f(x,y,z)==0</a:t>
            </a:r>
            <a:r>
              <a:rPr lang="zh-CN" altLang="en-US"/>
              <a:t>是三维空间中一张曲面，</a:t>
            </a:r>
            <a:r>
              <a:rPr lang="en-US" altLang="zh-CN">
                <a:sym typeface="+mn-ea"/>
              </a:rPr>
              <a:t>f(x,y,z)&lt;=0</a:t>
            </a:r>
            <a:r>
              <a:rPr lang="zh-CN" altLang="en-US">
                <a:sym typeface="+mn-ea"/>
              </a:rPr>
              <a:t>是曲面的一侧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z==f(z,y)</a:t>
            </a:r>
            <a:r>
              <a:rPr lang="zh-CN" altLang="en-US">
                <a:sym typeface="+mn-ea"/>
              </a:rPr>
              <a:t>称为显式曲面，</a:t>
            </a:r>
            <a:r>
              <a:rPr lang="en-US" altLang="zh-CN">
                <a:sym typeface="+mn-ea"/>
              </a:rPr>
              <a:t>f(x,y,z)==0</a:t>
            </a:r>
            <a:r>
              <a:rPr lang="zh-CN" altLang="en-US">
                <a:sym typeface="+mn-ea"/>
              </a:rPr>
              <a:t>称为隐式曲面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好了，简单复习之后，我们开始。先来回顾一下这篇文章在写些什么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</a:t>
            </a:r>
            <a:r>
              <a:rPr lang="en-US" altLang="zh-CN"/>
              <a:t>NaHA</a:t>
            </a:r>
            <a:r>
              <a:rPr lang="zh-CN" altLang="en-US"/>
              <a:t>，传统体系有这四个近似公式来计算它的</a:t>
            </a:r>
            <a:r>
              <a:rPr lang="en-US" altLang="zh-CN"/>
              <a:t>PH</a:t>
            </a:r>
            <a:r>
              <a:rPr lang="zh-CN" altLang="en-US"/>
              <a:t>值，但是又缺乏对他们的详细论证，给喜欢思考的师生带来了困扰。困扰的来源，是他们的误差大小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大家可以看到，适用条件非常模糊、所以本文以相对氢离子误差</a:t>
            </a:r>
            <a:r>
              <a:rPr lang="en-US" altLang="zh-CN"/>
              <a:t>5%</a:t>
            </a:r>
            <a:r>
              <a:rPr lang="zh-CN" altLang="en-US"/>
              <a:t>为标准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通过将</a:t>
            </a:r>
            <a:r>
              <a:rPr lang="en-US" altLang="zh-CN"/>
              <a:t>NaHA</a:t>
            </a:r>
            <a:r>
              <a:rPr lang="zh-CN" altLang="en-US"/>
              <a:t>分为碱性物质和酸性物质，详细地讨论了各个公式的适用范围。大家先简单看一看。这个</a:t>
            </a:r>
            <a:r>
              <a:rPr lang="en-US" altLang="zh-CN"/>
              <a:t>120</a:t>
            </a:r>
            <a:r>
              <a:rPr lang="zh-CN" altLang="en-US"/>
              <a:t>是作者尤为称道的地方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这一换，会带来什么样的惊喜，让我给大家娓娓道来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杀人诛心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不用例证，那么</a:t>
            </a:r>
            <a:r>
              <a:rPr lang="en-US" altLang="zh-CN"/>
              <a:t>K1K2</a:t>
            </a:r>
            <a:r>
              <a:rPr lang="zh-CN" altLang="en-US"/>
              <a:t>必须任意取值。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卷首语</a:t>
            </a:r>
            <a:endParaRPr lang="zh-CN" altLang="en-US"/>
          </a:p>
          <a:p>
            <a:r>
              <a:rPr lang="zh-CN" altLang="en-US"/>
              <a:t>一眼看过去，好像是对传统课程体系富有文学色彩的一个委婉批评，</a:t>
            </a:r>
            <a:endParaRPr lang="zh-CN" altLang="en-US"/>
          </a:p>
          <a:p>
            <a:r>
              <a:rPr lang="zh-CN" altLang="en-US"/>
              <a:t>这其实和白纸黑字写在教材上的“记忆换运算，近似换简化”是一个道理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不用例证，那么</a:t>
            </a:r>
            <a:r>
              <a:rPr lang="en-US" altLang="zh-CN"/>
              <a:t>K1K2</a:t>
            </a:r>
            <a:r>
              <a:rPr lang="zh-CN" altLang="en-US"/>
              <a:t>必须任意取值。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不用例证，那么</a:t>
            </a:r>
            <a:r>
              <a:rPr lang="en-US" altLang="zh-CN"/>
              <a:t>K1K2</a:t>
            </a:r>
            <a:r>
              <a:rPr lang="zh-CN" altLang="en-US"/>
              <a:t>必须任意取值。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不能止步于此，而是要直面传统体系提出的挑战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普及度不高，介绍一下</a:t>
            </a:r>
            <a:r>
              <a:rPr lang="en-US" altLang="zh-CN"/>
              <a:t>wolfram</a:t>
            </a:r>
            <a:r>
              <a:rPr lang="zh-CN" altLang="en-US"/>
              <a:t>语言和</a:t>
            </a:r>
            <a:r>
              <a:rPr lang="en-US" altLang="zh-CN"/>
              <a:t>mathematica</a:t>
            </a:r>
            <a:endParaRPr lang="en-US" altLang="zh-CN"/>
          </a:p>
          <a:p>
            <a:r>
              <a:rPr lang="zh-CN" altLang="en-US"/>
              <a:t>简单处理一些问题</a:t>
            </a:r>
            <a:endParaRPr lang="zh-CN" altLang="en-US"/>
          </a:p>
          <a:p>
            <a:r>
              <a:rPr lang="zh-CN" altLang="en-US"/>
              <a:t>不那么简单的两个工作，一个是作业的自动化</a:t>
            </a:r>
            <a:endParaRPr lang="zh-CN" altLang="en-US"/>
          </a:p>
          <a:p>
            <a:r>
              <a:rPr lang="zh-CN" altLang="en-US"/>
              <a:t>而在最后，我会用去公式化方法，以</a:t>
            </a:r>
            <a:r>
              <a:rPr lang="en-US" altLang="zh-CN"/>
              <a:t>mathematica</a:t>
            </a:r>
            <a:r>
              <a:rPr lang="zh-CN" altLang="en-US"/>
              <a:t>为辅助，消灭一个至今悬而未决的问题：讨论</a:t>
            </a:r>
            <a:r>
              <a:rPr lang="en-US" altLang="zh-CN"/>
              <a:t>NaHA</a:t>
            </a:r>
            <a:r>
              <a:rPr lang="zh-CN" altLang="en-US"/>
              <a:t>四大近似公式的误差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发到课程群里面</a:t>
            </a:r>
            <a:endParaRPr lang="zh-CN" altLang="en-US"/>
          </a:p>
          <a:p>
            <a:r>
              <a:rPr lang="zh-CN" altLang="en-US"/>
              <a:t>两个要点：数理基础扎实，</a:t>
            </a:r>
            <a:r>
              <a:rPr lang="en-US" altLang="zh-CN"/>
              <a:t>express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做到这里，第二篇论文</a:t>
            </a:r>
            <a:endParaRPr lang="zh-CN" altLang="en-US"/>
          </a:p>
          <a:p>
            <a:r>
              <a:rPr lang="zh-CN" altLang="en-US"/>
              <a:t>看呀同学们，对于公式三，我们发现还有其他两个条件！（喝口水）</a:t>
            </a:r>
            <a:endParaRPr lang="zh-CN" altLang="en-US"/>
          </a:p>
          <a:p>
            <a:r>
              <a:rPr lang="zh-CN" altLang="en-US"/>
              <a:t>什么？物理意义？这是平面的截距式！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所以，看到学术界换个主要成分又水一篇文章的做法，我想引用数院陈艺老师的经典名言：做艺术的科学，而不是工具的科学</a:t>
            </a:r>
            <a:endParaRPr lang="zh-CN" altLang="en-US"/>
          </a:p>
          <a:p>
            <a:r>
              <a:rPr lang="zh-CN" altLang="en-US"/>
              <a:t>做到这里我们完全可以加入水文章的行列，但我们才不会做这样的事情。相反，我们应当对传统体系继续这神圣的围剿！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四大公式在我们的围攻下，已经是穷途末路。</a:t>
            </a:r>
            <a:r>
              <a:rPr lang="zh-CN" altLang="en-US"/>
              <a:t>那种勃勃生机，万物竟发的境界，犹在眼前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但他们仍然固守在最后两个据点中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现在，摆在面前的还有这两个问题：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似乎可能出现了不可导、甚至不连续的情况？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似乎可能出现了不可导、甚至不连续的情况？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可行域怎么划分？</a:t>
            </a:r>
            <a:endParaRPr lang="zh-CN" altLang="en-US"/>
          </a:p>
          <a:p>
            <a:r>
              <a:rPr lang="zh-CN" altLang="en-US"/>
              <a:t>引入双曲线和椭圆的例子，椭圆</a:t>
            </a:r>
            <a:r>
              <a:rPr lang="en-US" altLang="zh-CN"/>
              <a:t>&lt;1</a:t>
            </a:r>
            <a:r>
              <a:rPr lang="zh-CN" altLang="en-US"/>
              <a:t>、双曲线</a:t>
            </a:r>
            <a:r>
              <a:rPr lang="en-US" altLang="zh-CN"/>
              <a:t>&gt;1</a:t>
            </a:r>
            <a:r>
              <a:rPr lang="zh-CN" altLang="en-US"/>
              <a:t>的区域分别在哪里</a:t>
            </a:r>
            <a:endParaRPr lang="zh-CN" altLang="en-US"/>
          </a:p>
          <a:p>
            <a:r>
              <a:rPr lang="zh-CN" altLang="en-US"/>
              <a:t>方程代表的曲面将空间划分成两个部分，其中一侧是大于，另外一侧一定是小于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</a:t>
            </a:r>
            <a:r>
              <a:rPr lang="en-US" altLang="zh-CN"/>
              <a:t>wolfram</a:t>
            </a:r>
            <a:r>
              <a:rPr lang="zh-CN" altLang="en-US"/>
              <a:t>公司为</a:t>
            </a:r>
            <a:r>
              <a:rPr lang="en-US" altLang="zh-CN"/>
              <a:t>mathematica</a:t>
            </a:r>
            <a:r>
              <a:rPr lang="zh-CN" altLang="en-US"/>
              <a:t>写的广告词。</a:t>
            </a:r>
            <a:endParaRPr lang="zh-CN" altLang="en-US"/>
          </a:p>
          <a:p>
            <a:r>
              <a:rPr lang="zh-CN" altLang="en-US"/>
              <a:t>讲到这里同学们肯定满腹疑问：这些功能</a:t>
            </a:r>
            <a:r>
              <a:rPr lang="en-US" altLang="zh-CN"/>
              <a:t>MATLAB</a:t>
            </a:r>
            <a:r>
              <a:rPr lang="zh-CN" altLang="en-US"/>
              <a:t>显然都能做呀，教材后面还有大量可以白嫖的代码，为什么费这么大劲学</a:t>
            </a:r>
            <a:r>
              <a:rPr lang="en-US" altLang="zh-CN"/>
              <a:t>mathematica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这最后一公里，就留给后来者完成</a:t>
            </a:r>
            <a:endParaRPr lang="zh-CN" altLang="en-US"/>
          </a:p>
          <a:p>
            <a:r>
              <a:rPr lang="zh-CN" altLang="en-US"/>
              <a:t>当然，如果老师需要，我也没有那么容易毕业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这是我的结论</a:t>
            </a:r>
            <a:endParaRPr lang="zh-CN" altLang="en-US"/>
          </a:p>
          <a:p>
            <a:r>
              <a:rPr lang="zh-CN" altLang="en-US"/>
              <a:t>深不深刻？撤不彻底？坚不坚如磐石？固不固若金汤？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我们回顾一下今天的内容，从</a:t>
            </a:r>
            <a:r>
              <a:rPr lang="en-US" altLang="zh-CN"/>
              <a:t>wolfram</a:t>
            </a:r>
            <a:r>
              <a:rPr lang="zh-CN" altLang="en-US"/>
              <a:t>语言开始，我们欣赏精确的曲面，鄙视近似的残缺，刻画误差的标准，探讨计算的方案，得出漂亮的结果。但我们并没有止步于此，而是凭借超凡的洞察力，升到高维空间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升到高维空间，窥探</a:t>
            </a:r>
            <a:r>
              <a:rPr lang="en-US" altLang="zh-CN"/>
              <a:t>NaHA</a:t>
            </a:r>
            <a:r>
              <a:rPr lang="zh-CN" altLang="en-US"/>
              <a:t>的本质，发现公式真正的的适用条件——从</a:t>
            </a:r>
            <a:r>
              <a:rPr lang="en-US" altLang="zh-CN"/>
              <a:t>5%</a:t>
            </a:r>
            <a:r>
              <a:rPr lang="zh-CN" altLang="en-US"/>
              <a:t>衍生出的可行域空间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升到高维空间，窥探</a:t>
            </a:r>
            <a:r>
              <a:rPr lang="en-US" altLang="zh-CN"/>
              <a:t>NaHA</a:t>
            </a:r>
            <a:r>
              <a:rPr lang="zh-CN" altLang="en-US"/>
              <a:t>的本质，发现公式的适用条件，原来不过是高维空间中的一张平面而已。感叹分化前辈们惊人的计算能力之余，我们也发现了条件不完备之处。于是带着神的怜悯，我们修修补补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于是带着神的怜悯，我们决定对传统体系</a:t>
            </a:r>
            <a:r>
              <a:rPr lang="zh-CN" altLang="en-US"/>
              <a:t>修修补补，找出了从前没有发现的限制条件。当我们带着成果落回低维，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当我们带着成果落回低维，碱性物质、酸性物质？瞬间成为过眼云烟。我们不仅带来了全新的视角，更带着对传统体系的：降维打击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我们的旅程到这里，也快结束了，曾经的卷首语，也成为了尾声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曾经的卷首语，也成为了尾声。</a:t>
            </a:r>
            <a:r>
              <a:rPr lang="zh-CN" altLang="en-US"/>
              <a:t>我们应当怎样安排好交流电和生物电？不仅是分析化学？</a:t>
            </a:r>
            <a:endParaRPr lang="zh-CN" altLang="en-US"/>
          </a:p>
          <a:p>
            <a:r>
              <a:rPr lang="zh-CN" altLang="en-US"/>
              <a:t>现在，回到我们出发的地方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讲到这里，同学们肯定满腹疑问：这些功能</a:t>
            </a:r>
            <a:r>
              <a:rPr lang="en-US" altLang="zh-CN">
                <a:sym typeface="+mn-ea"/>
              </a:rPr>
              <a:t>MATLAB</a:t>
            </a:r>
            <a:r>
              <a:rPr lang="zh-CN" altLang="en-US">
                <a:sym typeface="+mn-ea"/>
              </a:rPr>
              <a:t>显然都能做，教材后面还有大量可以白嫖的代码，为什么费这么大劲搞</a:t>
            </a:r>
            <a:r>
              <a:rPr lang="en-US" altLang="zh-CN">
                <a:sym typeface="+mn-ea"/>
              </a:rPr>
              <a:t>mathematica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  <a:p>
            <a:r>
              <a:rPr lang="zh-CN" altLang="en-US"/>
              <a:t>这个问题，和找男女朋友是一样的，毕竟同时具有颜值和才华的事物不多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除了它的简洁、它的精确、它的优雅以外，似乎还包含着更深层次的意义。</a:t>
            </a:r>
            <a:endParaRPr lang="zh-CN" altLang="en-US"/>
          </a:p>
          <a:p>
            <a:r>
              <a:rPr lang="zh-CN" altLang="en-US"/>
              <a:t>而这一切的作者，正站在巨人的肩膀上。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对于审美这个问题，论语里记载了这样一段话：</a:t>
            </a:r>
            <a:endParaRPr lang="zh-CN" altLang="en-US"/>
          </a:p>
          <a:p>
            <a:r>
              <a:rPr lang="zh-CN" altLang="en-US"/>
              <a:t>真正的素以为绚，带给你艺术家一般的体验，而灵感，往往紧随其后</a:t>
            </a:r>
            <a:endParaRPr lang="zh-CN" altLang="en-US"/>
          </a:p>
          <a:p>
            <a:r>
              <a:rPr lang="zh-CN" altLang="en-US"/>
              <a:t>至于怎样简洁，怎样优雅，都会在后面的讲解中一一展现给大家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11-30 12.29.11"/>
          <p:cNvPicPr>
            <a:picLocks noChangeAspect="1"/>
          </p:cNvPicPr>
          <p:nvPr/>
        </p:nvPicPr>
        <p:blipFill>
          <a:blip r:embed="rId1"/>
          <a:srcRect b="-481"/>
          <a:stretch>
            <a:fillRect/>
          </a:stretch>
        </p:blipFill>
        <p:spPr>
          <a:xfrm>
            <a:off x="-126365" y="-483235"/>
            <a:ext cx="12443460" cy="782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5620" y="2419985"/>
            <a:ext cx="11160125" cy="1078230"/>
          </a:xfrm>
        </p:spPr>
        <p:txBody>
          <a:bodyPr>
            <a:noAutofit/>
          </a:bodyPr>
          <a:p>
            <a:r>
              <a:rPr lang="zh-CN" altLang="en-US" sz="6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charset="0"/>
                <a:ea typeface="楷体" charset="0"/>
              </a:rPr>
              <a:t>符号计算改良的去公式化方法</a:t>
            </a:r>
            <a:endParaRPr lang="zh-CN" altLang="en-US" sz="6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charset="0"/>
              <a:ea typeface="楷体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47135"/>
            <a:ext cx="9144000" cy="1872615"/>
          </a:xfrm>
        </p:spPr>
        <p:txBody>
          <a:bodyPr>
            <a:noAutofit/>
          </a:bodyPr>
          <a:p>
            <a:r>
              <a:rPr lang="zh-CN" altLang="en-US" sz="4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charset="0"/>
                <a:ea typeface="楷体" charset="0"/>
                <a:cs typeface="楷体" charset="0"/>
              </a:rPr>
              <a:t>针对酸碱滴定的一些尝试</a:t>
            </a:r>
            <a:endParaRPr lang="zh-CN" altLang="en-US" sz="4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charset="0"/>
              <a:ea typeface="楷体" charset="0"/>
              <a:cs typeface="楷体" charset="0"/>
            </a:endParaRPr>
          </a:p>
          <a:p>
            <a:endParaRPr lang="zh-CN" altLang="en-US" sz="32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charset="0"/>
                <a:ea typeface="楷体" charset="0"/>
                <a:cs typeface="楷体" charset="0"/>
              </a:rPr>
              <a:t>报告人：禤科材</a:t>
            </a:r>
            <a:endParaRPr lang="zh-CN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1-11-30 12.29.11"/>
          <p:cNvPicPr>
            <a:picLocks noChangeAspect="1"/>
          </p:cNvPicPr>
          <p:nvPr/>
        </p:nvPicPr>
        <p:blipFill>
          <a:blip r:embed="rId1"/>
          <a:srcRect r="50143" b="-481"/>
          <a:stretch>
            <a:fillRect/>
          </a:stretch>
        </p:blipFill>
        <p:spPr>
          <a:xfrm>
            <a:off x="-126365" y="-483235"/>
            <a:ext cx="6203950" cy="7824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66890" y="2921635"/>
            <a:ext cx="4205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72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简单应用</a:t>
            </a:r>
            <a:endParaRPr lang="zh-CN" altLang="en-US" sz="72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11-30 14.08.25"/>
          <p:cNvPicPr>
            <a:picLocks noChangeAspect="1"/>
          </p:cNvPicPr>
          <p:nvPr/>
        </p:nvPicPr>
        <p:blipFill>
          <a:blip r:embed="rId1"/>
          <a:srcRect l="1574" r="17538"/>
          <a:stretch>
            <a:fillRect/>
          </a:stretch>
        </p:blipFill>
        <p:spPr>
          <a:xfrm>
            <a:off x="560705" y="1348105"/>
            <a:ext cx="8647430" cy="4540250"/>
          </a:xfrm>
          <a:prstGeom prst="rect">
            <a:avLst/>
          </a:prstGeom>
        </p:spPr>
      </p:pic>
      <p:pic>
        <p:nvPicPr>
          <p:cNvPr id="3" name="图片 2" descr="截屏2021-11-30 13.19.32"/>
          <p:cNvPicPr>
            <a:picLocks noChangeAspect="1"/>
          </p:cNvPicPr>
          <p:nvPr/>
        </p:nvPicPr>
        <p:blipFill>
          <a:blip r:embed="rId2"/>
          <a:srcRect l="-293" b="206"/>
          <a:stretch>
            <a:fillRect/>
          </a:stretch>
        </p:blipFill>
        <p:spPr>
          <a:xfrm rot="20580000">
            <a:off x="7784465" y="-3345180"/>
            <a:ext cx="7185025" cy="739838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365125"/>
            <a:ext cx="7772400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EDAE53"/>
                </a:solidFill>
                <a:latin typeface="楷体" charset="0"/>
                <a:ea typeface="楷体" charset="0"/>
              </a:rPr>
              <a:t>简单应用：</a:t>
            </a:r>
            <a:r>
              <a:rPr lang="en-US" altLang="zh-CN" sz="3200" b="1">
                <a:solidFill>
                  <a:srgbClr val="EDAE53"/>
                </a:solidFill>
                <a:latin typeface="楷体" charset="0"/>
                <a:ea typeface="楷体" charset="0"/>
              </a:rPr>
              <a:t>Maxwell-Boltzmann</a:t>
            </a:r>
            <a:r>
              <a:rPr lang="zh-CN" altLang="en-US" sz="3200" b="1">
                <a:solidFill>
                  <a:srgbClr val="EDAE53"/>
                </a:solidFill>
                <a:latin typeface="楷体" charset="0"/>
                <a:ea typeface="楷体" charset="0"/>
              </a:rPr>
              <a:t>分布</a:t>
            </a:r>
            <a:endParaRPr lang="zh-CN" altLang="en-US" sz="32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1-11-30 13.19.32"/>
          <p:cNvPicPr>
            <a:picLocks noChangeAspect="1"/>
          </p:cNvPicPr>
          <p:nvPr/>
        </p:nvPicPr>
        <p:blipFill>
          <a:blip r:embed="rId1"/>
          <a:srcRect l="-293" b="206"/>
          <a:stretch>
            <a:fillRect/>
          </a:stretch>
        </p:blipFill>
        <p:spPr>
          <a:xfrm rot="20580000">
            <a:off x="7784465" y="-3345180"/>
            <a:ext cx="7185025" cy="7398385"/>
          </a:xfrm>
          <a:prstGeom prst="rect">
            <a:avLst/>
          </a:prstGeom>
        </p:spPr>
      </p:pic>
      <p:pic>
        <p:nvPicPr>
          <p:cNvPr id="10" name="图片 9" descr="截屏2021-11-30 14.40.32"/>
          <p:cNvPicPr>
            <a:picLocks noChangeAspect="1"/>
          </p:cNvPicPr>
          <p:nvPr/>
        </p:nvPicPr>
        <p:blipFill>
          <a:blip r:embed="rId2"/>
          <a:srcRect b="9847"/>
          <a:stretch>
            <a:fillRect/>
          </a:stretch>
        </p:blipFill>
        <p:spPr>
          <a:xfrm>
            <a:off x="637540" y="982980"/>
            <a:ext cx="7712710" cy="55568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838200" y="365125"/>
            <a:ext cx="5028565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EDAE53"/>
                </a:solidFill>
                <a:latin typeface="楷体" charset="0"/>
                <a:ea typeface="楷体" charset="0"/>
              </a:rPr>
              <a:t>简单应用：滴定突跃</a:t>
            </a:r>
            <a:endParaRPr lang="zh-CN" altLang="en-US" sz="32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截屏2021-11-30 13.19.32"/>
          <p:cNvPicPr>
            <a:picLocks noChangeAspect="1"/>
          </p:cNvPicPr>
          <p:nvPr/>
        </p:nvPicPr>
        <p:blipFill>
          <a:blip r:embed="rId1"/>
          <a:srcRect l="-293" b="206"/>
          <a:stretch>
            <a:fillRect/>
          </a:stretch>
        </p:blipFill>
        <p:spPr>
          <a:xfrm rot="20580000">
            <a:off x="7784465" y="-3345180"/>
            <a:ext cx="7185025" cy="7398385"/>
          </a:xfrm>
          <a:prstGeom prst="rect">
            <a:avLst/>
          </a:prstGeom>
        </p:spPr>
      </p:pic>
      <p:pic>
        <p:nvPicPr>
          <p:cNvPr id="5" name="图片 4" descr="截屏2021-11-30 14.14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122045"/>
            <a:ext cx="8028305" cy="559879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838200" y="365125"/>
            <a:ext cx="5028565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EDAE53"/>
                </a:solidFill>
                <a:latin typeface="楷体" charset="0"/>
                <a:ea typeface="楷体" charset="0"/>
              </a:rPr>
              <a:t>简单应用：绘制滴定曲线</a:t>
            </a:r>
            <a:endParaRPr lang="zh-CN" altLang="en-US" sz="32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12-27 19.52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982980"/>
            <a:ext cx="7920990" cy="537400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838200" y="365125"/>
            <a:ext cx="5028565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EDAE53"/>
                </a:solidFill>
                <a:latin typeface="楷体" charset="0"/>
                <a:ea typeface="楷体" charset="0"/>
              </a:rPr>
              <a:t>简单应用：滴定曲线求导</a:t>
            </a:r>
            <a:endParaRPr lang="zh-CN" altLang="en-US" sz="32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1-30 13.19.32"/>
          <p:cNvPicPr>
            <a:picLocks noChangeAspect="1"/>
          </p:cNvPicPr>
          <p:nvPr/>
        </p:nvPicPr>
        <p:blipFill>
          <a:blip r:embed="rId2"/>
          <a:srcRect l="-293" b="206"/>
          <a:stretch>
            <a:fillRect/>
          </a:stretch>
        </p:blipFill>
        <p:spPr>
          <a:xfrm rot="20580000">
            <a:off x="7784465" y="-3345180"/>
            <a:ext cx="7185025" cy="73983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3" name="图片 2" descr="截屏2021-11-30 13.19.32"/>
          <p:cNvPicPr>
            <a:picLocks noChangeAspect="1"/>
          </p:cNvPicPr>
          <p:nvPr/>
        </p:nvPicPr>
        <p:blipFill>
          <a:blip r:embed="rId1"/>
          <a:srcRect l="-293" b="206"/>
          <a:stretch>
            <a:fillRect/>
          </a:stretch>
        </p:blipFill>
        <p:spPr>
          <a:xfrm rot="20580000">
            <a:off x="7784465" y="-3345180"/>
            <a:ext cx="7185025" cy="739838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838200" y="365125"/>
            <a:ext cx="5028565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rgbClr val="EDAE53"/>
                </a:solidFill>
                <a:latin typeface="楷体" charset="0"/>
                <a:ea typeface="楷体" charset="0"/>
              </a:rPr>
              <a:t>简单应用：绘制滴定曲线</a:t>
            </a:r>
            <a:endParaRPr lang="zh-CN" altLang="en-US" sz="32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5935" y="1226820"/>
            <a:ext cx="971804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       </a:t>
            </a:r>
            <a:r>
              <a:rPr lang="zh-CN" altLang="en-US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图像虽然直观，但是有两个问题：</a:t>
            </a:r>
            <a:endParaRPr lang="zh-CN" altLang="en-US" sz="3600" b="1">
              <a:solidFill>
                <a:srgbClr val="93A8B4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1.</a:t>
            </a:r>
            <a:r>
              <a:rPr lang="zh-CN" altLang="en-US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反函数的计算方法让在查询滴定突跃的时候，可能查不到精确的数据</a:t>
            </a:r>
            <a:endParaRPr lang="zh-CN" altLang="en-US" sz="3600" b="1">
              <a:solidFill>
                <a:srgbClr val="93A8B4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2.</a:t>
            </a:r>
            <a:r>
              <a:rPr lang="zh-CN" altLang="en-US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也包含了一些不直观的信息，究竟能不能准确滴定判别？</a:t>
            </a:r>
            <a:endParaRPr lang="zh-CN" altLang="en-US" sz="3600" b="1">
              <a:solidFill>
                <a:srgbClr val="93A8B4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36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        这些因素都制约了去公式化方法在这个问题上的更加充分的应用</a:t>
            </a:r>
            <a:endParaRPr lang="zh-CN" altLang="en-US" sz="3600" b="1">
              <a:solidFill>
                <a:srgbClr val="93A8B4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1-11-30 12.29.11"/>
          <p:cNvPicPr>
            <a:picLocks noChangeAspect="1"/>
          </p:cNvPicPr>
          <p:nvPr/>
        </p:nvPicPr>
        <p:blipFill>
          <a:blip r:embed="rId1"/>
          <a:srcRect r="50143" b="-481"/>
          <a:stretch>
            <a:fillRect/>
          </a:stretch>
        </p:blipFill>
        <p:spPr>
          <a:xfrm>
            <a:off x="-126365" y="-483235"/>
            <a:ext cx="6203950" cy="7824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15785" y="980440"/>
            <a:ext cx="44380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200000"/>
              </a:lnSpc>
            </a:pPr>
            <a:r>
              <a:rPr lang="zh-CN" altLang="en-US" sz="7200" b="1">
                <a:solidFill>
                  <a:srgbClr val="7DB0A9"/>
                </a:solidFill>
                <a:latin typeface="楷体" charset="0"/>
                <a:ea typeface="楷体" charset="0"/>
                <a:cs typeface="微软雅黑" charset="0"/>
                <a:sym typeface="+mn-ea"/>
              </a:rPr>
              <a:t>酸碱滴定</a:t>
            </a:r>
            <a:endParaRPr lang="en-US" altLang="zh-CN" sz="7200" b="1">
              <a:solidFill>
                <a:srgbClr val="7DB0A9"/>
              </a:solidFill>
              <a:latin typeface="楷体" charset="0"/>
              <a:ea typeface="楷体" charset="0"/>
              <a:cs typeface="微软雅黑" charset="0"/>
              <a:sym typeface="+mn-ea"/>
            </a:endParaRPr>
          </a:p>
          <a:p>
            <a:pPr algn="ctr" fontAlgn="auto">
              <a:lnSpc>
                <a:spcPct val="200000"/>
              </a:lnSpc>
            </a:pPr>
            <a:r>
              <a:rPr lang="zh-CN" altLang="en-US" sz="7200" b="1">
                <a:solidFill>
                  <a:srgbClr val="7DB0A9"/>
                </a:solidFill>
                <a:latin typeface="楷体" charset="0"/>
                <a:ea typeface="楷体" charset="0"/>
                <a:cs typeface="微软雅黑" charset="0"/>
                <a:sym typeface="+mn-ea"/>
              </a:rPr>
              <a:t>自动</a:t>
            </a:r>
            <a:r>
              <a:rPr lang="en-US" altLang="zh-CN" sz="7200" b="1">
                <a:solidFill>
                  <a:srgbClr val="7DB0A9"/>
                </a:solidFill>
                <a:latin typeface="楷体" charset="0"/>
                <a:ea typeface="楷体" charset="0"/>
                <a:cs typeface="微软雅黑" charset="0"/>
                <a:sym typeface="+mn-ea"/>
              </a:rPr>
              <a:t>化</a:t>
            </a:r>
            <a:endParaRPr lang="en-US" altLang="zh-CN" sz="7200" b="1">
              <a:solidFill>
                <a:srgbClr val="7DB0A9"/>
              </a:solidFill>
              <a:latin typeface="楷体" charset="0"/>
              <a:ea typeface="楷体" charset="0"/>
              <a:cs typeface="微软雅黑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截屏2021-12-27 19.10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071880"/>
            <a:ext cx="10462260" cy="5045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38240" cy="545465"/>
          </a:xfrm>
        </p:spPr>
        <p:txBody>
          <a:bodyPr>
            <a:norm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酸碱滴定定量解析自动化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00625" y="3241040"/>
            <a:ext cx="71913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起始条件的获取和数据的准备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3730" y="36512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</a:rPr>
              <a:t>酸碱混合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截屏2021-12-27 19.11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1071880"/>
            <a:ext cx="9095105" cy="571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38240" cy="545465"/>
          </a:xfrm>
        </p:spPr>
        <p:txBody>
          <a:bodyPr>
            <a:norm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酸碱滴定定量解析自动化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00625" y="3241040"/>
            <a:ext cx="61741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方程的求解与变量的消除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3730" y="36512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</a:rPr>
              <a:t>酸碱混合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截屏2021-12-27 19.12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910590"/>
            <a:ext cx="9203690" cy="2399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38240" cy="545465"/>
          </a:xfrm>
        </p:spPr>
        <p:txBody>
          <a:bodyPr>
            <a:norm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酸碱滴定定量解析自动化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3730" y="36512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</a:rPr>
              <a:t>酸碱混合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  <p:pic>
        <p:nvPicPr>
          <p:cNvPr id="8" name="图片 7" descr="截屏2021-12-27 19.13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3241040"/>
            <a:ext cx="6715760" cy="3601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0785" y="3241040"/>
            <a:ext cx="3630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3.</a:t>
            </a: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作图找出零点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48200" y="1453515"/>
            <a:ext cx="289560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9900" b="1">
                <a:solidFill>
                  <a:srgbClr val="EDAE53"/>
                </a:solidFill>
              </a:rPr>
              <a:t>+</a:t>
            </a:r>
            <a:endParaRPr lang="en-US" altLang="zh-CN" sz="19900" b="1">
              <a:solidFill>
                <a:srgbClr val="EDAE53"/>
              </a:solidFill>
            </a:endParaRPr>
          </a:p>
        </p:txBody>
      </p:sp>
      <p:pic>
        <p:nvPicPr>
          <p:cNvPr id="10" name="图片 9" descr="截屏2021-12-27 09.21.19"/>
          <p:cNvPicPr>
            <a:picLocks noChangeAspect="1"/>
          </p:cNvPicPr>
          <p:nvPr/>
        </p:nvPicPr>
        <p:blipFill>
          <a:blip r:embed="rId1"/>
          <a:srcRect l="17114" r="6728"/>
          <a:stretch>
            <a:fillRect/>
          </a:stretch>
        </p:blipFill>
        <p:spPr>
          <a:xfrm>
            <a:off x="7447280" y="913765"/>
            <a:ext cx="3277870" cy="4710430"/>
          </a:xfrm>
          <a:prstGeom prst="rect">
            <a:avLst/>
          </a:prstGeom>
        </p:spPr>
      </p:pic>
      <p:pic>
        <p:nvPicPr>
          <p:cNvPr id="12" name="图片 11" descr="86c72834a3b567da31b557798240e3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1074420"/>
            <a:ext cx="4389755" cy="43897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38240" cy="545465"/>
          </a:xfrm>
        </p:spPr>
        <p:txBody>
          <a:bodyPr>
            <a:norm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酸碱滴定定量解析自动化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53730" y="365125"/>
            <a:ext cx="32346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</a:rPr>
              <a:t>滴定曲线绘制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  <p:pic>
        <p:nvPicPr>
          <p:cNvPr id="6" name="图片 5" descr="截屏2021-12-27 19.16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0" y="1071880"/>
            <a:ext cx="9130665" cy="2546350"/>
          </a:xfrm>
          <a:prstGeom prst="rect">
            <a:avLst/>
          </a:prstGeom>
        </p:spPr>
      </p:pic>
      <p:pic>
        <p:nvPicPr>
          <p:cNvPr id="9" name="图片 8" descr="截屏2021-12-27 19.16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618230"/>
            <a:ext cx="9130665" cy="27387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64245" y="3075940"/>
            <a:ext cx="26136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找出区别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截屏2021-12-28 21.56.12"/>
          <p:cNvPicPr>
            <a:picLocks noChangeAspect="1"/>
          </p:cNvPicPr>
          <p:nvPr/>
        </p:nvPicPr>
        <p:blipFill>
          <a:blip r:embed="rId1"/>
          <a:srcRect b="9495"/>
          <a:stretch>
            <a:fillRect/>
          </a:stretch>
        </p:blipFill>
        <p:spPr>
          <a:xfrm>
            <a:off x="203835" y="1348105"/>
            <a:ext cx="4895850" cy="43446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38240" cy="545465"/>
          </a:xfrm>
        </p:spPr>
        <p:txBody>
          <a:bodyPr>
            <a:norm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酸碱滴定定量解析自动化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68700" y="5814695"/>
            <a:ext cx="50539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绘制</a:t>
            </a:r>
            <a:r>
              <a:rPr lang="en-US" altLang="zh-CN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PH-R</a:t>
            </a:r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变化图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3730" y="365125"/>
            <a:ext cx="32346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</a:rPr>
              <a:t>滴定曲线绘制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  <p:pic>
        <p:nvPicPr>
          <p:cNvPr id="6" name="图片 5" descr="截屏2021-12-28 21.57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75" y="1348105"/>
            <a:ext cx="6969125" cy="43446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1-11-30 12.29.11"/>
          <p:cNvPicPr>
            <a:picLocks noChangeAspect="1"/>
          </p:cNvPicPr>
          <p:nvPr/>
        </p:nvPicPr>
        <p:blipFill>
          <a:blip r:embed="rId1"/>
          <a:srcRect r="50143" b="-481"/>
          <a:stretch>
            <a:fillRect/>
          </a:stretch>
        </p:blipFill>
        <p:spPr>
          <a:xfrm>
            <a:off x="-126365" y="-483235"/>
            <a:ext cx="6203950" cy="78244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93790" y="1351915"/>
            <a:ext cx="609282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</a:pPr>
            <a:r>
              <a:rPr lang="en-US" altLang="zh-CN" sz="6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NaHA </a:t>
            </a:r>
            <a:r>
              <a:rPr lang="zh-CN" altLang="en-US" sz="6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的酸碱度</a:t>
            </a:r>
            <a:endParaRPr lang="en-US" altLang="zh-CN" sz="66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6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四大近似公式</a:t>
            </a:r>
            <a:endParaRPr lang="en-US" altLang="zh-CN" sz="66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1-12-13 13.5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" y="859790"/>
            <a:ext cx="11170285" cy="54991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1137285"/>
            <a:ext cx="12160885" cy="4582795"/>
            <a:chOff x="0" y="0"/>
            <a:chExt cx="14080" cy="5306"/>
          </a:xfrm>
        </p:grpSpPr>
        <p:pic>
          <p:nvPicPr>
            <p:cNvPr id="4" name="图片 3" descr="截屏2021-12-16 11.52.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7040" cy="5298"/>
            </a:xfrm>
            <a:prstGeom prst="rect">
              <a:avLst/>
            </a:prstGeom>
          </p:spPr>
        </p:pic>
        <p:pic>
          <p:nvPicPr>
            <p:cNvPr id="5" name="图片 4" descr="截屏2021-12-16 11.52.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0" y="0"/>
              <a:ext cx="7040" cy="5306"/>
            </a:xfrm>
            <a:prstGeom prst="rect">
              <a:avLst/>
            </a:prstGeom>
          </p:spPr>
        </p:pic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994410"/>
            <a:ext cx="12192000" cy="4863465"/>
            <a:chOff x="0" y="5299"/>
            <a:chExt cx="13787" cy="5500"/>
          </a:xfrm>
        </p:grpSpPr>
        <p:pic>
          <p:nvPicPr>
            <p:cNvPr id="6" name="图片 5" descr="截屏2021-12-16 11.52.5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5299"/>
              <a:ext cx="6971" cy="5500"/>
            </a:xfrm>
            <a:prstGeom prst="rect">
              <a:avLst/>
            </a:prstGeom>
          </p:spPr>
        </p:pic>
        <p:pic>
          <p:nvPicPr>
            <p:cNvPr id="7" name="图片 6" descr="截屏2021-12-16 11.53.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1" y="5306"/>
              <a:ext cx="6816" cy="549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1-12-13 13.5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" y="859790"/>
            <a:ext cx="11170285" cy="54991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7" name="图片 6" descr="截屏2021-12-13 15.4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630" y="981710"/>
            <a:ext cx="6429375" cy="51949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2-13 15.50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1006475"/>
            <a:ext cx="11047730" cy="531558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4880" y="859790"/>
            <a:ext cx="5128260" cy="578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NaHA 可分为碱性物质(K</a:t>
            </a:r>
            <a:r>
              <a:rPr lang="zh-CN" altLang="en-US" sz="4000" b="1" baseline="-25000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a1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K</a:t>
            </a:r>
            <a:r>
              <a:rPr lang="zh-CN" altLang="en-US" sz="4000" b="1" baseline="-25000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a2 </a:t>
            </a: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&lt; 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K</a:t>
            </a:r>
            <a:r>
              <a:rPr lang="zh-CN" altLang="en-US" sz="4000" b="1" baseline="-25000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w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)和酸性物质(K</a:t>
            </a:r>
            <a:r>
              <a:rPr lang="zh-CN" altLang="en-US" sz="4000" b="1" baseline="-25000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a1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K</a:t>
            </a:r>
            <a:r>
              <a:rPr lang="zh-CN" altLang="en-US" sz="4000" b="1" baseline="-25000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a</a:t>
            </a:r>
            <a:r>
              <a:rPr lang="en-US" altLang="zh-CN" sz="4000" b="1" baseline="-25000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2 </a:t>
            </a: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&gt; 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Kw)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NaHA 溶液氢离子浓度计算（相对误差5%以内）可分类进行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6" name="图片 5" descr="截屏2021-12-13 15.55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140" y="365125"/>
            <a:ext cx="4653280" cy="647509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 descr="截屏2021-11-30 13.19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234440"/>
            <a:ext cx="4241800" cy="43897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48200" y="1453515"/>
            <a:ext cx="289560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9900" b="1">
                <a:solidFill>
                  <a:srgbClr val="EDAE53"/>
                </a:solidFill>
              </a:rPr>
              <a:t>+</a:t>
            </a:r>
            <a:endParaRPr lang="en-US" altLang="zh-CN" sz="19900" b="1">
              <a:solidFill>
                <a:srgbClr val="EDAE53"/>
              </a:solidFill>
            </a:endParaRPr>
          </a:p>
        </p:txBody>
      </p:sp>
      <p:pic>
        <p:nvPicPr>
          <p:cNvPr id="10" name="图片 9" descr="截屏2021-12-27 09.21.19"/>
          <p:cNvPicPr>
            <a:picLocks noChangeAspect="1"/>
          </p:cNvPicPr>
          <p:nvPr/>
        </p:nvPicPr>
        <p:blipFill>
          <a:blip r:embed="rId2"/>
          <a:srcRect l="17114" r="6728"/>
          <a:stretch>
            <a:fillRect/>
          </a:stretch>
        </p:blipFill>
        <p:spPr>
          <a:xfrm>
            <a:off x="7447280" y="913765"/>
            <a:ext cx="3277870" cy="47104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1490980"/>
            <a:ext cx="1047813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作为合理的可实用的近似式，应该满足以下条件：</a:t>
            </a:r>
            <a:endParaRPr lang="zh-CN" altLang="en-US" sz="36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1.有明确的物理意义</a:t>
            </a:r>
            <a:endParaRPr lang="zh-CN" altLang="en-US" sz="36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2.适用浓度区间尽量宽，低浓度稀溶液能应用更好</a:t>
            </a:r>
            <a:endParaRPr lang="zh-CN" altLang="en-US" sz="36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3.数学表达式尽可能简单</a:t>
            </a:r>
            <a:endParaRPr lang="zh-CN" altLang="en-US" sz="36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66485" y="2489200"/>
            <a:ext cx="1672590" cy="3133090"/>
            <a:chOff x="9711" y="3920"/>
            <a:chExt cx="2634" cy="493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11" y="3920"/>
              <a:ext cx="2634" cy="191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11" y="6938"/>
              <a:ext cx="2634" cy="1916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7250" y="1046480"/>
            <a:ext cx="1047813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什么是物理意义？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在什么情形下需要一个公式的物理意义？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3324860"/>
            <a:ext cx="11119485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物理意义本质是规律，不需要人为赋予之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当我们需要使用公式时，能根据相关的更加基本的规律，迅速准确地写出这一公式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7250" y="1046480"/>
            <a:ext cx="104781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为什么简单的需要数学表达式？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2247900"/>
            <a:ext cx="111194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计算器，多按几个键或者少按几个键，没区别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网络发达，有表可查。便于记忆的理由不成立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为什么需要便于记忆？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                                     ——为了减轻学生负担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1300" y="1452245"/>
            <a:ext cx="117100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这是一篇论证传统体系合法性的文章</a:t>
            </a:r>
            <a:endParaRPr lang="zh-CN" altLang="en-US" sz="5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875" y="3004820"/>
            <a:ext cx="108896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文中称道的物理意义和简单表达式，是为了用先进的手段修补传统方法，而强行套用的，而套用的目的，是维持现行的学生分化课程评价方法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591310"/>
            <a:ext cx="121913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8000" b="1">
                <a:solidFill>
                  <a:srgbClr val="EDAE5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适用浓度区间尽量宽</a:t>
            </a:r>
            <a:endParaRPr lang="zh-CN" altLang="en-US" sz="8000" b="1">
              <a:solidFill>
                <a:srgbClr val="EDAE53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59940" y="3693795"/>
            <a:ext cx="807148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什么方法有足够宽的适用区间？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一目了然，不言而喻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2-13 17.34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993140"/>
            <a:ext cx="11523345" cy="2197735"/>
          </a:xfrm>
          <a:prstGeom prst="rect">
            <a:avLst/>
          </a:prstGeom>
        </p:spPr>
      </p:pic>
      <p:pic>
        <p:nvPicPr>
          <p:cNvPr id="8" name="图片 7" descr="截屏2021-12-13 17.39.35"/>
          <p:cNvPicPr>
            <a:picLocks noChangeAspect="1"/>
          </p:cNvPicPr>
          <p:nvPr/>
        </p:nvPicPr>
        <p:blipFill>
          <a:blip r:embed="rId2"/>
          <a:srcRect b="2141"/>
          <a:stretch>
            <a:fillRect/>
          </a:stretch>
        </p:blipFill>
        <p:spPr>
          <a:xfrm>
            <a:off x="334010" y="3510915"/>
            <a:ext cx="11523345" cy="301879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图文框 3"/>
          <p:cNvSpPr/>
          <p:nvPr/>
        </p:nvSpPr>
        <p:spPr>
          <a:xfrm>
            <a:off x="690245" y="1720215"/>
            <a:ext cx="3123565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7150100" y="4672965"/>
            <a:ext cx="4415790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9" name="图片 8" descr="截屏2021-12-13 17.51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958215"/>
            <a:ext cx="10469245" cy="56972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图文框 2"/>
          <p:cNvSpPr/>
          <p:nvPr/>
        </p:nvSpPr>
        <p:spPr>
          <a:xfrm>
            <a:off x="1434465" y="3458845"/>
            <a:ext cx="4404995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1434465" y="4659630"/>
            <a:ext cx="4404995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>
            <a:off x="5839460" y="811530"/>
            <a:ext cx="5258435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25" y="1367155"/>
            <a:ext cx="1204595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怎样去公式化地讨论？</a:t>
            </a:r>
            <a:endParaRPr lang="zh-CN" altLang="en-US" sz="5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怎样解释一些现象？</a:t>
            </a:r>
            <a:endParaRPr lang="zh-CN" altLang="en-US" sz="5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31825" y="4357370"/>
            <a:ext cx="10721975" cy="1357630"/>
            <a:chOff x="992" y="7115"/>
            <a:chExt cx="16885" cy="2138"/>
          </a:xfrm>
        </p:grpSpPr>
        <p:pic>
          <p:nvPicPr>
            <p:cNvPr id="15" name="图片 14" descr="截屏2021-11-30 13.19.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90" y="7118"/>
              <a:ext cx="2062" cy="213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7" y="7143"/>
              <a:ext cx="2091" cy="208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3" y="7146"/>
              <a:ext cx="2013" cy="20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5" y="7146"/>
              <a:ext cx="2014" cy="207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" y="7115"/>
              <a:ext cx="2062" cy="213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7" name="图片 6" descr="截屏2021-12-13 15.4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630" y="981710"/>
            <a:ext cx="6429375" cy="51949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1200" y="1536700"/>
            <a:ext cx="107689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四个变量满足一个方程——四维曲面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</a:rPr>
              <a:t>卷首语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4" name="图片 3" descr="截屏2021-11-30 12.35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735" y="2233295"/>
            <a:ext cx="2387600" cy="2108200"/>
          </a:xfrm>
          <a:prstGeom prst="rect">
            <a:avLst/>
          </a:prstGeom>
        </p:spPr>
      </p:pic>
      <p:pic>
        <p:nvPicPr>
          <p:cNvPr id="5" name="图片 4" descr="截屏2021-11-30 12.35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185" y="2233295"/>
            <a:ext cx="2578100" cy="218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6250" y="2602865"/>
            <a:ext cx="8699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EDAE53"/>
                </a:solidFill>
                <a:effectLst>
                  <a:outerShdw blurRad="50800" dist="38100" dir="2700000" algn="tl" rotWithShape="0">
                    <a:prstClr val="black">
                      <a:alpha val="23000"/>
                    </a:prstClr>
                  </a:outerShdw>
                </a:effectLst>
                <a:latin typeface="楷体" charset="0"/>
                <a:ea typeface="楷体" charset="0"/>
              </a:rPr>
              <a:t>交流电和生物电是两种不同的资源，</a:t>
            </a:r>
            <a:endParaRPr lang="zh-CN" altLang="en-US" sz="4400" b="1">
              <a:solidFill>
                <a:srgbClr val="EDAE53"/>
              </a:solidFill>
              <a:effectLst>
                <a:outerShdw blurRad="50800" dist="38100" dir="2700000" algn="tl" rotWithShape="0">
                  <a:prstClr val="black">
                    <a:alpha val="23000"/>
                  </a:prstClr>
                </a:outerShdw>
              </a:effectLst>
              <a:latin typeface="楷体" charset="0"/>
              <a:ea typeface="楷体" charset="0"/>
            </a:endParaRPr>
          </a:p>
          <a:p>
            <a:r>
              <a:rPr lang="zh-CN" altLang="en-US" sz="4400" b="1">
                <a:solidFill>
                  <a:srgbClr val="EDAE53"/>
                </a:solidFill>
                <a:effectLst>
                  <a:outerShdw blurRad="50800" dist="38100" dir="2700000" algn="tl" rotWithShape="0">
                    <a:prstClr val="black">
                      <a:alpha val="23000"/>
                    </a:prstClr>
                  </a:outerShdw>
                </a:effectLst>
                <a:latin typeface="楷体" charset="0"/>
                <a:ea typeface="楷体" charset="0"/>
              </a:rPr>
              <a:t>它们应当各得其所。</a:t>
            </a:r>
            <a:endParaRPr lang="zh-CN" altLang="en-US" sz="4400" b="1">
              <a:solidFill>
                <a:srgbClr val="EDAE53"/>
              </a:solidFill>
              <a:effectLst>
                <a:outerShdw blurRad="50800" dist="38100" dir="2700000" algn="tl" rotWithShape="0">
                  <a:prstClr val="black">
                    <a:alpha val="23000"/>
                  </a:prstClr>
                </a:outerShdw>
              </a:effectLst>
              <a:latin typeface="楷体" charset="0"/>
              <a:ea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03620" y="5246370"/>
            <a:ext cx="5250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 i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记忆换运算，近似换简化</a:t>
            </a:r>
            <a:endParaRPr lang="en-US" altLang="zh-CN" sz="3600" b="1" i="1">
              <a:solidFill>
                <a:srgbClr val="7DB0A9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7" name="图片 6" descr="截屏2021-12-13 15.4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630" y="981710"/>
            <a:ext cx="6429375" cy="51949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1200" y="1536700"/>
            <a:ext cx="107689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四个变量满足一个方程——四维曲面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035" y="3215005"/>
            <a:ext cx="1112393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氢离子浓度和离解常数都是很小的数——</a:t>
            </a:r>
            <a:r>
              <a:rPr lang="en-US" altLang="zh-CN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Log</a:t>
            </a:r>
            <a:endParaRPr lang="en-US" altLang="zh-CN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7" name="图片 6" descr="截屏2021-12-13 15.4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630" y="981710"/>
            <a:ext cx="6429375" cy="51949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1200" y="1536700"/>
            <a:ext cx="107689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四个变量满足一个方程——四维曲面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240" y="4893310"/>
            <a:ext cx="1165288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只需要c、k1、k2三者满足的临界关系——区域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4035" y="3215005"/>
            <a:ext cx="1112393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氢离子浓度和离解常数都是很小的数——</a:t>
            </a:r>
            <a:r>
              <a:rPr lang="en-US" altLang="zh-CN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Log</a:t>
            </a:r>
            <a:endParaRPr lang="en-US" altLang="zh-CN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4" name="图片 3" descr="截屏2021-12-13 18.48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635" y="828040"/>
            <a:ext cx="8347710" cy="5201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6535" y="2066925"/>
            <a:ext cx="37452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变换坐标轴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61595" y="3372485"/>
            <a:ext cx="3745230" cy="1537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以损失计算速度为代价</a:t>
            </a:r>
            <a:endParaRPr lang="zh-CN" altLang="en-US" sz="2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为可视化作准备</a:t>
            </a:r>
            <a:endParaRPr lang="zh-CN" altLang="en-US" sz="2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2896870"/>
            <a:ext cx="581025" cy="603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2-13 18.50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6745" y="859790"/>
            <a:ext cx="7947025" cy="5982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28105" y="3497580"/>
            <a:ext cx="411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绘制精确曲面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60" y="3561080"/>
            <a:ext cx="680085" cy="702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4" name="图片 3" descr="截屏2021-12-13 19.03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980" y="859790"/>
            <a:ext cx="9210040" cy="5973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28105" y="3497580"/>
            <a:ext cx="411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交互式操作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48208" y="4338955"/>
            <a:ext cx="24720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寻找突破口</a:t>
            </a:r>
            <a:endParaRPr lang="zh-CN" altLang="en-US" sz="36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 descr="截屏2021-11-30 13.19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20" y="3553460"/>
            <a:ext cx="693420" cy="718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6" name="图片 5" descr="截屏2021-12-13 19.06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859790"/>
            <a:ext cx="10057765" cy="56572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2940" y="2088515"/>
            <a:ext cx="411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刻画误差标准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245" y="2088515"/>
            <a:ext cx="803910" cy="829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2-13 19.09.55"/>
          <p:cNvPicPr>
            <a:picLocks noChangeAspect="1"/>
          </p:cNvPicPr>
          <p:nvPr/>
        </p:nvPicPr>
        <p:blipFill>
          <a:blip r:embed="rId1"/>
          <a:srcRect l="753" t="884" r="1259" b="585"/>
          <a:stretch>
            <a:fillRect/>
          </a:stretch>
        </p:blipFill>
        <p:spPr>
          <a:xfrm>
            <a:off x="1085215" y="1088390"/>
            <a:ext cx="5039360" cy="4385945"/>
          </a:xfrm>
          <a:prstGeom prst="rect">
            <a:avLst/>
          </a:prstGeom>
        </p:spPr>
      </p:pic>
      <p:pic>
        <p:nvPicPr>
          <p:cNvPr id="4" name="图片 3" descr="截屏2021-12-13 19.10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95" y="1049020"/>
            <a:ext cx="5433060" cy="4436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24860" y="5526405"/>
            <a:ext cx="5542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制定计算方案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30" y="4723130"/>
            <a:ext cx="765175" cy="762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6" name="图片 5" descr="截屏2021-12-13 19.13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859790"/>
            <a:ext cx="8065135" cy="5461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76650" y="3236595"/>
            <a:ext cx="4839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得到初步结果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35" y="2545080"/>
            <a:ext cx="660400" cy="691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截屏2021-11-30 13.19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580000">
            <a:off x="7806690" y="-3348355"/>
            <a:ext cx="7164070" cy="74136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</a:rPr>
              <a:t>目录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5665" y="1584325"/>
            <a:ext cx="6253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WOLFRAM-MATHEMATICA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简介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5665" y="2879090"/>
            <a:ext cx="32334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  <a:cs typeface="微软雅黑" charset="0"/>
              </a:rPr>
              <a:t>简单应用</a:t>
            </a:r>
            <a:endParaRPr lang="en-US" altLang="zh-CN" sz="4400" b="1">
              <a:solidFill>
                <a:srgbClr val="7DB0A9"/>
              </a:solidFill>
              <a:latin typeface="楷体" charset="0"/>
              <a:ea typeface="楷体" charset="0"/>
              <a:cs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45665" y="4173855"/>
            <a:ext cx="63366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cs typeface="微软雅黑" charset="0"/>
              </a:rPr>
              <a:t>酸碱滴定定量解析自动化</a:t>
            </a:r>
            <a:endParaRPr lang="zh-CN" altLang="en-US" sz="4400" b="1">
              <a:solidFill>
                <a:srgbClr val="7DB0A9"/>
              </a:solidFill>
              <a:latin typeface="楷体" charset="0"/>
              <a:ea typeface="楷体" charset="0"/>
              <a:cs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5665" y="5468620"/>
            <a:ext cx="87598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二元酸式盐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PH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四大近似公式的误差</a:t>
            </a:r>
            <a:endParaRPr lang="zh-CN" altLang="en-US" sz="44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62100" y="1433830"/>
            <a:ext cx="0" cy="4897120"/>
          </a:xfrm>
          <a:prstGeom prst="line">
            <a:avLst/>
          </a:prstGeom>
          <a:ln w="63500">
            <a:solidFill>
              <a:srgbClr val="93A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2-13 19.1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59790"/>
            <a:ext cx="10058400" cy="5609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29880" y="2711450"/>
            <a:ext cx="39389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优化算法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34071" y="3418205"/>
            <a:ext cx="29298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弥补计算速度</a:t>
            </a:r>
            <a:endParaRPr lang="zh-CN" altLang="en-US" sz="36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160" y="2773045"/>
            <a:ext cx="682625" cy="706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4" name="图片 3" descr="截屏2021-12-13 19.21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705" y="859790"/>
            <a:ext cx="8529955" cy="5718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685" y="3365500"/>
            <a:ext cx="529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理论层面的终结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截屏2021-12-13 22.46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" y="995680"/>
            <a:ext cx="7704455" cy="5725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4315" y="2394585"/>
            <a:ext cx="529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实践层面的终结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25" y="2059940"/>
            <a:ext cx="1204595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怎样用去公式化方法解决这个问题？</a:t>
            </a:r>
            <a:endParaRPr lang="zh-CN" altLang="en-US" sz="5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怎样解释一些现象？</a:t>
            </a:r>
            <a:endParaRPr lang="zh-CN" altLang="en-US" sz="5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截屏2021-12-14 08.50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1455" y="859790"/>
            <a:ext cx="5994400" cy="4527550"/>
          </a:xfrm>
          <a:prstGeom prst="rect">
            <a:avLst/>
          </a:prstGeom>
        </p:spPr>
      </p:pic>
      <p:pic>
        <p:nvPicPr>
          <p:cNvPr id="6" name="图片 5" descr="截屏2021-12-14 08.51.35"/>
          <p:cNvPicPr>
            <a:picLocks noChangeAspect="1"/>
          </p:cNvPicPr>
          <p:nvPr/>
        </p:nvPicPr>
        <p:blipFill>
          <a:blip r:embed="rId2"/>
          <a:srcRect l="272" b="-1144"/>
          <a:stretch>
            <a:fillRect/>
          </a:stretch>
        </p:blipFill>
        <p:spPr>
          <a:xfrm>
            <a:off x="655955" y="1624330"/>
            <a:ext cx="6045835" cy="443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42460" y="5289550"/>
            <a:ext cx="33070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特例的特例</a:t>
            </a:r>
            <a:endParaRPr lang="en-US" altLang="zh-CN" sz="4800" b="1">
              <a:solidFill>
                <a:srgbClr val="C00000"/>
              </a:solidFill>
              <a:ea typeface="楷体" charset="0"/>
              <a:cs typeface="+mn-lt"/>
            </a:endParaRPr>
          </a:p>
        </p:txBody>
      </p:sp>
      <p:pic>
        <p:nvPicPr>
          <p:cNvPr id="3" name="图片 2" descr="截屏2021-12-13 19.46.10"/>
          <p:cNvPicPr>
            <a:picLocks noChangeAspect="1"/>
          </p:cNvPicPr>
          <p:nvPr/>
        </p:nvPicPr>
        <p:blipFill>
          <a:blip r:embed="rId3"/>
          <a:srcRect b="2259"/>
          <a:stretch>
            <a:fillRect/>
          </a:stretch>
        </p:blipFill>
        <p:spPr>
          <a:xfrm>
            <a:off x="5782945" y="963295"/>
            <a:ext cx="6046470" cy="49307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9" name="图片 8" descr="截屏2021-12-13 17.51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958215"/>
            <a:ext cx="10469245" cy="5697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5690" y="3075305"/>
            <a:ext cx="3375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可行域重叠</a:t>
            </a:r>
            <a:endParaRPr lang="zh-CN" altLang="en-US" sz="40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图文框 3"/>
          <p:cNvSpPr/>
          <p:nvPr/>
        </p:nvSpPr>
        <p:spPr>
          <a:xfrm>
            <a:off x="5839460" y="811530"/>
            <a:ext cx="5258435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截屏2021-12-13 22.46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30" y="859790"/>
            <a:ext cx="7952105" cy="59099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6" name="图片 5" descr="截屏2021-12-13 15.55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140" y="365125"/>
            <a:ext cx="4653280" cy="647509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09980" y="1721485"/>
            <a:ext cx="42551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C &gt; 120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*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2</a:t>
            </a:r>
            <a:endParaRPr lang="zh-CN" altLang="en-US" sz="4800" b="1">
              <a:solidFill>
                <a:srgbClr val="C00000"/>
              </a:solidFill>
              <a:ea typeface="楷体" charset="0"/>
              <a:cs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C 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&gt; 20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*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1</a:t>
            </a:r>
            <a:endParaRPr lang="zh-CN" altLang="en-US" sz="4800" b="1">
              <a:solidFill>
                <a:srgbClr val="C00000"/>
              </a:solidFill>
              <a:ea typeface="楷体" charset="0"/>
              <a:cs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C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*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2 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&gt; 20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*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w</a:t>
            </a:r>
            <a:endParaRPr lang="zh-CN" altLang="en-US" sz="4800" b="1" baseline="-25000">
              <a:solidFill>
                <a:srgbClr val="C00000"/>
              </a:solidFill>
              <a:ea typeface="楷体" charset="0"/>
              <a:cs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19045" y="859790"/>
            <a:ext cx="71539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200000"/>
              </a:lnSpc>
            </a:pP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Pc - P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  <a:sym typeface="+mn-ea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  <a:sym typeface="+mn-ea"/>
              </a:rPr>
              <a:t>2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 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&lt;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 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-Log</a:t>
            </a:r>
            <a:r>
              <a:rPr lang="en-US" altLang="zh-CN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10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[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120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]</a:t>
            </a:r>
            <a:endParaRPr lang="zh-CN" altLang="en-US" sz="4800" b="1">
              <a:solidFill>
                <a:srgbClr val="C00000"/>
              </a:solidFill>
              <a:ea typeface="楷体" charset="0"/>
              <a:cs typeface="+mn-lt"/>
            </a:endParaRPr>
          </a:p>
          <a:p>
            <a:pPr algn="ctr" fontAlgn="auto">
              <a:lnSpc>
                <a:spcPct val="200000"/>
              </a:lnSpc>
            </a:pP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Pc - P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  <a:sym typeface="+mn-ea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  <a:sym typeface="+mn-ea"/>
              </a:rPr>
              <a:t>1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 &lt;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 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-Log</a:t>
            </a:r>
            <a:r>
              <a:rPr lang="en-US" altLang="zh-CN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10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[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20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]</a:t>
            </a:r>
            <a:endParaRPr lang="zh-CN" altLang="en-US" sz="4800" b="1">
              <a:solidFill>
                <a:srgbClr val="C00000"/>
              </a:solidFill>
              <a:ea typeface="楷体" charset="0"/>
              <a:cs typeface="+mn-lt"/>
            </a:endParaRPr>
          </a:p>
          <a:p>
            <a:pPr algn="ctr" fontAlgn="auto">
              <a:lnSpc>
                <a:spcPct val="200000"/>
              </a:lnSpc>
            </a:pP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Pc + P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2 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&lt;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 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-Log</a:t>
            </a:r>
            <a:r>
              <a:rPr lang="en-US" altLang="zh-CN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10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[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20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*</a:t>
            </a:r>
            <a:r>
              <a:rPr lang="zh-CN" altLang="en-US" sz="4800" b="1">
                <a:solidFill>
                  <a:srgbClr val="C00000"/>
                </a:solidFill>
                <a:ea typeface="楷体" charset="0"/>
                <a:cs typeface="+mn-lt"/>
              </a:rPr>
              <a:t>K</a:t>
            </a:r>
            <a:r>
              <a:rPr lang="zh-CN" altLang="en-US" sz="4800" b="1" baseline="-25000">
                <a:solidFill>
                  <a:srgbClr val="C00000"/>
                </a:solidFill>
                <a:ea typeface="楷体" charset="0"/>
                <a:cs typeface="+mn-lt"/>
              </a:rPr>
              <a:t>w</a:t>
            </a:r>
            <a:r>
              <a:rPr lang="en-US" altLang="zh-CN" sz="4800" b="1">
                <a:solidFill>
                  <a:srgbClr val="C00000"/>
                </a:solidFill>
                <a:ea typeface="楷体" charset="0"/>
                <a:cs typeface="+mn-lt"/>
              </a:rPr>
              <a:t>]</a:t>
            </a:r>
            <a:endParaRPr lang="en-US" altLang="zh-CN" sz="4800" b="1">
              <a:solidFill>
                <a:srgbClr val="C00000"/>
              </a:solidFill>
              <a:ea typeface="楷体" charset="0"/>
              <a:cs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12-30 15.27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760" y="857885"/>
            <a:ext cx="6974840" cy="58635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46165" y="1461135"/>
            <a:ext cx="6204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检验现有条件准确性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截屏2021-12-14 13.29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1294765"/>
            <a:ext cx="5515610" cy="4565015"/>
          </a:xfrm>
          <a:prstGeom prst="rect">
            <a:avLst/>
          </a:prstGeom>
        </p:spPr>
      </p:pic>
      <p:pic>
        <p:nvPicPr>
          <p:cNvPr id="5" name="图片 4" descr="截屏2021-12-14 13.29.42"/>
          <p:cNvPicPr>
            <a:picLocks noChangeAspect="1"/>
          </p:cNvPicPr>
          <p:nvPr/>
        </p:nvPicPr>
        <p:blipFill>
          <a:blip r:embed="rId2"/>
          <a:srcRect l="809"/>
          <a:stretch>
            <a:fillRect/>
          </a:stretch>
        </p:blipFill>
        <p:spPr>
          <a:xfrm>
            <a:off x="5986780" y="1294765"/>
            <a:ext cx="6004560" cy="4546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94025" y="5859780"/>
            <a:ext cx="6204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新的线性近似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800" b="1">
                <a:solidFill>
                  <a:srgbClr val="EDAE53"/>
                </a:solidFill>
                <a:latin typeface="楷体" charset="0"/>
                <a:ea typeface="楷体" charset="0"/>
              </a:rPr>
              <a:t>MATHEMATICA</a:t>
            </a:r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</a:rPr>
              <a:t>简介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4" name="图片 3" descr="截屏2021-11-30 13.12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691005"/>
            <a:ext cx="12030075" cy="1491615"/>
          </a:xfrm>
          <a:prstGeom prst="rect">
            <a:avLst/>
          </a:prstGeom>
        </p:spPr>
      </p:pic>
      <p:pic>
        <p:nvPicPr>
          <p:cNvPr id="5" name="图片 4" descr="截屏2021-11-30 13.14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" y="3436620"/>
            <a:ext cx="11984355" cy="2042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9905" y="5733415"/>
            <a:ext cx="57638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EDAE53"/>
                </a:solidFill>
              </a:rPr>
              <a:t>——</a:t>
            </a:r>
            <a:r>
              <a:rPr lang="en-US" altLang="zh-CN" sz="3600" b="1">
                <a:solidFill>
                  <a:srgbClr val="EDAE53"/>
                </a:solidFill>
              </a:rPr>
              <a:t>STEPHEN WOLFRAM</a:t>
            </a:r>
            <a:endParaRPr lang="en-US" altLang="zh-CN" sz="3600" b="1">
              <a:solidFill>
                <a:srgbClr val="EDAE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6502400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6680835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6859270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7037705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7216140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7394575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7573010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51445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7929880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8108315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8286750" y="2541270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4698365" y="4773295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4876800" y="4773295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5055235" y="4773295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233670" y="4773295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5412105" y="4773295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5590540" y="4773295"/>
            <a:ext cx="198120" cy="22923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截屏2021-12-14 13.50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935" y="963295"/>
            <a:ext cx="7644765" cy="5607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87415" y="1334135"/>
            <a:ext cx="6204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新的线性近似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截屏2021-12-16 10.0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59790"/>
            <a:ext cx="10058400" cy="5285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1-12-13 19.41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1407160"/>
            <a:ext cx="11856085" cy="3039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8905" y="5139690"/>
            <a:ext cx="9394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做艺术的科学，而不是工具的科学</a:t>
            </a:r>
            <a:endParaRPr lang="zh-CN" altLang="en-US" sz="48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文框 5"/>
          <p:cNvSpPr/>
          <p:nvPr/>
        </p:nvSpPr>
        <p:spPr>
          <a:xfrm>
            <a:off x="5400675" y="2092960"/>
            <a:ext cx="6622415" cy="6953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1-12-16 10.0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755" y="1512570"/>
            <a:ext cx="7294245" cy="3832860"/>
          </a:xfrm>
          <a:prstGeom prst="rect">
            <a:avLst/>
          </a:prstGeom>
        </p:spPr>
      </p:pic>
      <p:pic>
        <p:nvPicPr>
          <p:cNvPr id="7" name="图片 6" descr="截屏2021-12-13 15.49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1512570"/>
            <a:ext cx="4742180" cy="3832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50235" y="1699260"/>
            <a:ext cx="58915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6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其他公式的情况？</a:t>
            </a:r>
            <a:endParaRPr lang="zh-CN" altLang="en-US" sz="6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35480" y="4027805"/>
            <a:ext cx="8321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6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三元酸？四元酸？EDTA？</a:t>
            </a:r>
            <a:endParaRPr lang="zh-CN" altLang="en-US" sz="6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8980" y="1075690"/>
            <a:ext cx="577723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非线性曲面的复杂性？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5" name="图片 4" descr="截屏2021-12-16 10.09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678305"/>
            <a:ext cx="6182995" cy="4148455"/>
          </a:xfrm>
          <a:prstGeom prst="rect">
            <a:avLst/>
          </a:prstGeom>
        </p:spPr>
      </p:pic>
      <p:pic>
        <p:nvPicPr>
          <p:cNvPr id="6" name="图片 5" descr="截屏2021-12-16 10.13.21"/>
          <p:cNvPicPr>
            <a:picLocks noChangeAspect="1"/>
          </p:cNvPicPr>
          <p:nvPr/>
        </p:nvPicPr>
        <p:blipFill>
          <a:blip r:embed="rId2"/>
          <a:srcRect l="1457" t="12507" r="2328" b="1842"/>
          <a:stretch>
            <a:fillRect/>
          </a:stretch>
        </p:blipFill>
        <p:spPr>
          <a:xfrm>
            <a:off x="0" y="1703705"/>
            <a:ext cx="6008370" cy="42284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7173" y="4150995"/>
            <a:ext cx="40989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任意阶连续可微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8" name="图片 7" descr="截屏2021-12-16 10.35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2898775"/>
            <a:ext cx="11889105" cy="1014730"/>
          </a:xfrm>
          <a:prstGeom prst="rect">
            <a:avLst/>
          </a:prstGeom>
        </p:spPr>
      </p:pic>
      <p:pic>
        <p:nvPicPr>
          <p:cNvPr id="9" name="图片 8" descr="截屏2021-12-16 10.35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15" y="1252855"/>
            <a:ext cx="8979535" cy="1574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46221" y="5156835"/>
            <a:ext cx="40989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交线不可能间断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截屏2021-12-16 10.23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185" y="790575"/>
            <a:ext cx="7452995" cy="6067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74005" y="1678305"/>
            <a:ext cx="63366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</a:rPr>
              <a:t>曲面延伸方向干扰了算法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截屏2021-12-16 10.43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2945" y="859790"/>
            <a:ext cx="8196580" cy="5381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859790"/>
            <a:ext cx="12240895" cy="549656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2765" y="2967990"/>
            <a:ext cx="111760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>
                <a:solidFill>
                  <a:srgbClr val="C00000"/>
                </a:solidFill>
                <a:latin typeface="楷体" charset="0"/>
                <a:ea typeface="楷体" charset="0"/>
              </a:rPr>
              <a:t>得到的是极低浓度下公式成立的条件</a:t>
            </a:r>
            <a:endParaRPr lang="zh-CN" altLang="en-US" sz="54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42925" y="859790"/>
            <a:ext cx="10419080" cy="5414645"/>
            <a:chOff x="605" y="1354"/>
            <a:chExt cx="15429" cy="8018"/>
          </a:xfrm>
        </p:grpSpPr>
        <p:pic>
          <p:nvPicPr>
            <p:cNvPr id="5" name="图片 4" descr="截屏2021-12-30 11.39.3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5" y="1354"/>
              <a:ext cx="7777" cy="8006"/>
            </a:xfrm>
            <a:prstGeom prst="rect">
              <a:avLst/>
            </a:prstGeom>
          </p:spPr>
        </p:pic>
        <p:pic>
          <p:nvPicPr>
            <p:cNvPr id="8" name="图片 7" descr="截屏2021-12-30 11.39.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" y="1354"/>
              <a:ext cx="7653" cy="801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12535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6255" y="5909310"/>
            <a:ext cx="3539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内部不连续？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8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MATHEMATICA</a:t>
            </a:r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简介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7810" y="1416050"/>
            <a:ext cx="4801870" cy="5442585"/>
          </a:xfrm>
        </p:spPr>
        <p:txBody>
          <a:bodyPr>
            <a:normAutofit/>
          </a:bodyPr>
          <a:p>
            <a:pPr marL="0" algn="l" fontAlgn="auto">
              <a:lnSpc>
                <a:spcPct val="150000"/>
              </a:lnSpc>
              <a:buNone/>
            </a:pPr>
            <a:r>
              <a:rPr lang="en-US" altLang="zh-CN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1.全面集成的大型系统</a:t>
            </a:r>
            <a:endParaRPr lang="en-US" altLang="zh-CN" sz="3200" b="1">
              <a:solidFill>
                <a:srgbClr val="7DB0A9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en-US" altLang="zh-CN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2.</a:t>
            </a:r>
            <a:r>
              <a:rPr lang="zh-CN" altLang="en-US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内容包罗万象</a:t>
            </a:r>
            <a:endParaRPr lang="en-US" altLang="zh-CN" sz="3200" b="1">
              <a:solidFill>
                <a:srgbClr val="7DB0A9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en-US" altLang="zh-CN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3.算法功能强大</a:t>
            </a:r>
            <a:endParaRPr lang="en-US" altLang="zh-CN" sz="3200" b="1">
              <a:solidFill>
                <a:srgbClr val="7DB0A9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en-US" altLang="zh-CN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4.代码可读性强</a:t>
            </a:r>
            <a:endParaRPr lang="en-US" altLang="zh-CN" sz="3200" b="1">
              <a:solidFill>
                <a:srgbClr val="7DB0A9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en-US" altLang="zh-CN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5.现实数据</a:t>
            </a:r>
            <a:r>
              <a:rPr lang="zh-CN" altLang="en-US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库</a:t>
            </a:r>
            <a:endParaRPr lang="zh-CN" altLang="en-US" sz="3200" b="1">
              <a:solidFill>
                <a:srgbClr val="7DB0A9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zh-CN" altLang="en-US" sz="3200" b="1">
                <a:solidFill>
                  <a:srgbClr val="7DB0A9"/>
                </a:solidFill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lang="zh-CN" altLang="en-US"/>
          </a:p>
        </p:txBody>
      </p:sp>
      <p:pic>
        <p:nvPicPr>
          <p:cNvPr id="4" name="图片 3" descr="截屏2021-11-30 13.3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680" y="1284605"/>
            <a:ext cx="4801235" cy="491236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截屏2021-12-30 11.42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59790"/>
            <a:ext cx="8051800" cy="5861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25055" y="2197735"/>
            <a:ext cx="3539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可行域不连续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其他公式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27120" y="5604510"/>
            <a:ext cx="49383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公式</a:t>
            </a:r>
            <a:r>
              <a:rPr lang="en-US" altLang="zh-CN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zh-CN" altLang="en-US" sz="4400" b="1">
                <a:solidFill>
                  <a:srgbClr val="C00000"/>
                </a:solidFill>
                <a:latin typeface="楷体" charset="0"/>
                <a:ea typeface="楷体" charset="0"/>
                <a:cs typeface="楷体" charset="0"/>
              </a:rPr>
              <a:t>适用范围最大</a:t>
            </a:r>
            <a:endParaRPr lang="zh-CN" altLang="en-US" sz="4400" b="1">
              <a:solidFill>
                <a:srgbClr val="C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1252855"/>
            <a:ext cx="12181205" cy="4298950"/>
            <a:chOff x="0" y="1601"/>
            <a:chExt cx="19183" cy="6770"/>
          </a:xfrm>
        </p:grpSpPr>
        <p:pic>
          <p:nvPicPr>
            <p:cNvPr id="6" name="图片 5" descr="截屏2021-12-30 12.01.26"/>
            <p:cNvPicPr>
              <a:picLocks noChangeAspect="1"/>
            </p:cNvPicPr>
            <p:nvPr/>
          </p:nvPicPr>
          <p:blipFill>
            <a:blip r:embed="rId1"/>
            <a:srcRect r="2326"/>
            <a:stretch>
              <a:fillRect/>
            </a:stretch>
          </p:blipFill>
          <p:spPr>
            <a:xfrm>
              <a:off x="12801" y="1601"/>
              <a:ext cx="6382" cy="6621"/>
            </a:xfrm>
            <a:prstGeom prst="rect">
              <a:avLst/>
            </a:prstGeom>
          </p:spPr>
        </p:pic>
        <p:pic>
          <p:nvPicPr>
            <p:cNvPr id="3" name="图片 2" descr="截屏2021-12-30 12.00.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01"/>
              <a:ext cx="6288" cy="6769"/>
            </a:xfrm>
            <a:prstGeom prst="rect">
              <a:avLst/>
            </a:prstGeom>
          </p:spPr>
        </p:pic>
        <p:pic>
          <p:nvPicPr>
            <p:cNvPr id="12" name="图片 11" descr="截屏2021-12-30 12.01.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" y="1601"/>
              <a:ext cx="6650" cy="67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27620" y="238125"/>
            <a:ext cx="4260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 sz="4000" b="1">
                <a:solidFill>
                  <a:srgbClr val="7DB0A9"/>
                </a:solidFill>
                <a:latin typeface="楷体" charset="0"/>
                <a:ea typeface="楷体" charset="0"/>
                <a:cs typeface="楷体" charset="0"/>
              </a:rPr>
              <a:t>更多元酸</a:t>
            </a:r>
            <a:endParaRPr lang="zh-CN" altLang="en-US" sz="4000" b="1">
              <a:solidFill>
                <a:srgbClr val="7DB0A9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8020" y="2143760"/>
            <a:ext cx="32359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b="1">
                <a:solidFill>
                  <a:srgbClr val="C00000"/>
                </a:solidFill>
                <a:latin typeface="楷体" charset="0"/>
                <a:ea typeface="楷体" charset="0"/>
              </a:rPr>
              <a:t>表观浓度</a:t>
            </a:r>
            <a:endParaRPr lang="zh-CN" altLang="en-US" sz="60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1145" y="3699510"/>
            <a:ext cx="40290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rgbClr val="C00000"/>
                </a:solidFill>
                <a:latin typeface="楷体" charset="0"/>
                <a:ea typeface="楷体" charset="0"/>
              </a:rPr>
              <a:t>数学工具</a:t>
            </a:r>
            <a:endParaRPr lang="zh-CN" altLang="en-US" sz="6000" b="1">
              <a:solidFill>
                <a:srgbClr val="C00000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4780" y="859790"/>
            <a:ext cx="1966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</a:rPr>
              <a:t>结论：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0325" y="789305"/>
            <a:ext cx="10455275" cy="5932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本文以相对精确结果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[H</a:t>
            </a:r>
            <a:r>
              <a:rPr lang="en-US" altLang="zh-CN" sz="4400" b="1" baseline="30000">
                <a:solidFill>
                  <a:srgbClr val="7DB0A9"/>
                </a:solidFill>
                <a:latin typeface="楷体" charset="0"/>
                <a:ea typeface="楷体" charset="0"/>
              </a:rPr>
              <a:t>+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]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偏差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5%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为标准，使用去公式化方法，结合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符号计算软件，深刻揭示了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NaHA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四大近似公式的可行域空间，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彻底终结了学术界的长期争论。并给出对于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[H]</a:t>
            </a:r>
            <a:r>
              <a:rPr lang="en-US" altLang="zh-CN" sz="4400" b="1" baseline="-25000">
                <a:solidFill>
                  <a:srgbClr val="7DB0A9"/>
                </a:solidFill>
                <a:latin typeface="楷体" charset="0"/>
                <a:ea typeface="楷体" charset="0"/>
              </a:rPr>
              <a:t>x3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公式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从未发现的限制条件。</a:t>
            </a:r>
            <a:endParaRPr lang="zh-CN" altLang="en-US" sz="4400" b="1">
              <a:solidFill>
                <a:srgbClr val="7DB0A9"/>
              </a:solidFill>
              <a:latin typeface="楷体" charset="0"/>
              <a:ea typeface="楷体" charset="0"/>
            </a:endParaRPr>
          </a:p>
          <a:p>
            <a:pPr indent="457200" algn="l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而去公式化方法，经过本文的试炼，更加坚如磐石，固若金汤。</a:t>
            </a:r>
            <a:endParaRPr lang="zh-CN" altLang="en-US" sz="44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0325" y="789305"/>
            <a:ext cx="10455275" cy="5932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本文以相对精确结果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[H</a:t>
            </a:r>
            <a:r>
              <a:rPr lang="en-US" altLang="zh-CN" sz="4400" b="1" baseline="30000">
                <a:solidFill>
                  <a:srgbClr val="7DB0A9"/>
                </a:solidFill>
                <a:latin typeface="楷体" charset="0"/>
                <a:ea typeface="楷体" charset="0"/>
              </a:rPr>
              <a:t>+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]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偏差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5%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为标准，使用去公式化方法，结合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符号计算软件，</a:t>
            </a:r>
            <a:r>
              <a:rPr lang="zh-CN" altLang="en-US" sz="44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深刻揭示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了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NaHA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四大近似公式的可行域空间，</a:t>
            </a:r>
            <a:r>
              <a:rPr lang="zh-CN" altLang="en-US" sz="4400" b="1">
                <a:solidFill>
                  <a:srgbClr val="EDAE53"/>
                </a:solidFill>
                <a:latin typeface="楷体" charset="0"/>
                <a:ea typeface="楷体" charset="0"/>
              </a:rPr>
              <a:t>彻底终结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了学术界的长期争论。并给出对于</a:t>
            </a:r>
            <a:r>
              <a:rPr lang="en-US" altLang="zh-CN" sz="4400" b="1">
                <a:solidFill>
                  <a:srgbClr val="7DB0A9"/>
                </a:solidFill>
                <a:latin typeface="楷体" charset="0"/>
                <a:ea typeface="楷体" charset="0"/>
              </a:rPr>
              <a:t>[H]</a:t>
            </a:r>
            <a:r>
              <a:rPr lang="en-US" altLang="zh-CN" sz="4400" b="1" baseline="-25000">
                <a:solidFill>
                  <a:srgbClr val="7DB0A9"/>
                </a:solidFill>
                <a:latin typeface="楷体" charset="0"/>
                <a:ea typeface="楷体" charset="0"/>
              </a:rPr>
              <a:t>x3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  <a:sym typeface="+mn-ea"/>
              </a:rPr>
              <a:t>公式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从未发现的限制条件。</a:t>
            </a:r>
            <a:endParaRPr lang="zh-CN" altLang="en-US" sz="4400" b="1">
              <a:solidFill>
                <a:srgbClr val="7DB0A9"/>
              </a:solidFill>
              <a:latin typeface="楷体" charset="0"/>
              <a:ea typeface="楷体" charset="0"/>
            </a:endParaRPr>
          </a:p>
          <a:p>
            <a:pPr indent="457200" algn="l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而去公式化方法，经过本文的试炼，更加</a:t>
            </a:r>
            <a:r>
              <a:rPr lang="zh-CN" altLang="en-US" sz="4400" b="1">
                <a:solidFill>
                  <a:srgbClr val="EDAE53"/>
                </a:solidFill>
                <a:latin typeface="楷体" charset="0"/>
                <a:ea typeface="楷体" charset="0"/>
              </a:rPr>
              <a:t>坚如磐石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，</a:t>
            </a:r>
            <a:r>
              <a:rPr lang="zh-CN" altLang="en-US" sz="4400" b="1">
                <a:solidFill>
                  <a:srgbClr val="EDAE53"/>
                </a:solidFill>
                <a:latin typeface="楷体" charset="0"/>
                <a:ea typeface="楷体" charset="0"/>
              </a:rPr>
              <a:t>固若金汤</a:t>
            </a:r>
            <a:r>
              <a:rPr lang="zh-CN" altLang="en-US" sz="4400" b="1">
                <a:solidFill>
                  <a:srgbClr val="7DB0A9"/>
                </a:solidFill>
                <a:latin typeface="楷体" charset="0"/>
                <a:ea typeface="楷体" charset="0"/>
              </a:rPr>
              <a:t>。</a:t>
            </a:r>
            <a:endParaRPr lang="zh-CN" altLang="en-US" sz="4400" b="1">
              <a:solidFill>
                <a:srgbClr val="7DB0A9"/>
              </a:solidFill>
              <a:latin typeface="楷体" charset="0"/>
              <a:ea typeface="楷体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3151454" y="-976229"/>
            <a:ext cx="4817046" cy="10077218"/>
            <a:chOff x="992" y="-26089"/>
            <a:chExt cx="16887" cy="35343"/>
          </a:xfrm>
        </p:grpSpPr>
        <p:pic>
          <p:nvPicPr>
            <p:cNvPr id="15" name="图片 14" descr="截屏2021-11-30 13.19.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90" y="7118"/>
              <a:ext cx="2062" cy="21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7" y="7143"/>
              <a:ext cx="2091" cy="20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66" y="-26089"/>
              <a:ext cx="2013" cy="20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5" y="-19784"/>
              <a:ext cx="2014" cy="207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" y="7115"/>
              <a:ext cx="2062" cy="213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 descr="截屏2021-11-30 13.3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0" y="1283335"/>
            <a:ext cx="2226310" cy="2278380"/>
          </a:xfrm>
          <a:prstGeom prst="rect">
            <a:avLst/>
          </a:prstGeom>
        </p:spPr>
      </p:pic>
      <p:pic>
        <p:nvPicPr>
          <p:cNvPr id="15" name="图片 14" descr="截屏2021-11-30 13.19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" y="1230630"/>
            <a:ext cx="2288540" cy="2368550"/>
          </a:xfrm>
          <a:prstGeom prst="rect">
            <a:avLst/>
          </a:prstGeom>
        </p:spPr>
      </p:pic>
      <p:pic>
        <p:nvPicPr>
          <p:cNvPr id="6" name="图片 5" descr="截屏2021-12-13 18.58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145" y="1283335"/>
            <a:ext cx="3161665" cy="2611755"/>
          </a:xfrm>
          <a:prstGeom prst="rect">
            <a:avLst/>
          </a:prstGeom>
        </p:spPr>
      </p:pic>
      <p:pic>
        <p:nvPicPr>
          <p:cNvPr id="10" name="图片 9" descr="截屏2021-12-13 19.06.50"/>
          <p:cNvPicPr>
            <a:picLocks noChangeAspect="1"/>
          </p:cNvPicPr>
          <p:nvPr/>
        </p:nvPicPr>
        <p:blipFill>
          <a:blip r:embed="rId4"/>
          <a:srcRect r="29374"/>
          <a:stretch>
            <a:fillRect/>
          </a:stretch>
        </p:blipFill>
        <p:spPr>
          <a:xfrm>
            <a:off x="103505" y="3574415"/>
            <a:ext cx="3868420" cy="3081655"/>
          </a:xfrm>
          <a:prstGeom prst="rect">
            <a:avLst/>
          </a:prstGeom>
        </p:spPr>
      </p:pic>
      <p:pic>
        <p:nvPicPr>
          <p:cNvPr id="12" name="图片 11" descr="截屏2021-12-13 19.21.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80" y="3895090"/>
            <a:ext cx="3868420" cy="2594610"/>
          </a:xfrm>
          <a:prstGeom prst="rect">
            <a:avLst/>
          </a:prstGeom>
        </p:spPr>
      </p:pic>
      <p:pic>
        <p:nvPicPr>
          <p:cNvPr id="11" name="图片 10" descr="截屏2021-12-13 19.09.55"/>
          <p:cNvPicPr>
            <a:picLocks noChangeAspect="1"/>
          </p:cNvPicPr>
          <p:nvPr/>
        </p:nvPicPr>
        <p:blipFill>
          <a:blip r:embed="rId6"/>
          <a:srcRect l="753" t="884" r="1259" b="585"/>
          <a:stretch>
            <a:fillRect/>
          </a:stretch>
        </p:blipFill>
        <p:spPr>
          <a:xfrm>
            <a:off x="4095115" y="3616325"/>
            <a:ext cx="3568065" cy="3105150"/>
          </a:xfrm>
          <a:prstGeom prst="rect">
            <a:avLst/>
          </a:prstGeom>
        </p:spPr>
      </p:pic>
      <p:pic>
        <p:nvPicPr>
          <p:cNvPr id="9" name="图片 8" descr="截屏2021-12-13 19.46.10"/>
          <p:cNvPicPr>
            <a:picLocks noChangeAspect="1"/>
          </p:cNvPicPr>
          <p:nvPr/>
        </p:nvPicPr>
        <p:blipFill>
          <a:blip r:embed="rId7"/>
          <a:srcRect r="1281" b="2259"/>
          <a:stretch>
            <a:fillRect/>
          </a:stretch>
        </p:blipFill>
        <p:spPr>
          <a:xfrm>
            <a:off x="5578475" y="1180465"/>
            <a:ext cx="3145155" cy="25984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截屏2021-12-30 12.04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8940"/>
            <a:ext cx="3340100" cy="3537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截屏2021-12-15 14.09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960" y="1731328"/>
            <a:ext cx="3195955" cy="3420110"/>
          </a:xfrm>
          <a:prstGeom prst="rect">
            <a:avLst/>
          </a:prstGeom>
        </p:spPr>
      </p:pic>
      <p:pic>
        <p:nvPicPr>
          <p:cNvPr id="8" name="图片 7" descr="截屏2021-12-15 14.09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70" y="1677988"/>
            <a:ext cx="3323590" cy="3526790"/>
          </a:xfrm>
          <a:prstGeom prst="rect">
            <a:avLst/>
          </a:prstGeom>
        </p:spPr>
      </p:pic>
      <p:pic>
        <p:nvPicPr>
          <p:cNvPr id="5" name="图片 4" descr="截屏2021-12-30 12.04.42"/>
          <p:cNvPicPr>
            <a:picLocks noChangeAspect="1"/>
          </p:cNvPicPr>
          <p:nvPr/>
        </p:nvPicPr>
        <p:blipFill>
          <a:blip r:embed="rId4"/>
          <a:srcRect l="990"/>
          <a:stretch>
            <a:fillRect/>
          </a:stretch>
        </p:blipFill>
        <p:spPr>
          <a:xfrm>
            <a:off x="8954770" y="1736725"/>
            <a:ext cx="3237230" cy="34213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截屏2021-12-13 22.46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9825"/>
            <a:ext cx="6499225" cy="4831080"/>
          </a:xfrm>
          <a:prstGeom prst="rect">
            <a:avLst/>
          </a:prstGeom>
        </p:spPr>
      </p:pic>
      <p:pic>
        <p:nvPicPr>
          <p:cNvPr id="14" name="图片 13" descr="截屏2021-12-14 13.26.56"/>
          <p:cNvPicPr>
            <a:picLocks noChangeAspect="1"/>
          </p:cNvPicPr>
          <p:nvPr/>
        </p:nvPicPr>
        <p:blipFill>
          <a:blip r:embed="rId2"/>
          <a:srcRect l="712"/>
          <a:stretch>
            <a:fillRect/>
          </a:stretch>
        </p:blipFill>
        <p:spPr>
          <a:xfrm>
            <a:off x="6499225" y="1075690"/>
            <a:ext cx="5681980" cy="49879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 descr="截屏2021-12-14 13.50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925" y="1169035"/>
            <a:ext cx="6195695" cy="4545965"/>
          </a:xfrm>
          <a:prstGeom prst="rect">
            <a:avLst/>
          </a:prstGeom>
        </p:spPr>
      </p:pic>
      <p:pic>
        <p:nvPicPr>
          <p:cNvPr id="3" name="图片 2" descr="截屏2021-12-14 13.29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1294765"/>
            <a:ext cx="5515610" cy="4565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05570" cy="494665"/>
          </a:xfrm>
        </p:spPr>
        <p:txBody>
          <a:bodyPr>
            <a:noAutofit/>
          </a:bodyPr>
          <a:p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二元酸式盐</a:t>
            </a:r>
            <a:r>
              <a:rPr lang="en-US" altLang="zh-CN" sz="2400" b="1">
                <a:solidFill>
                  <a:srgbClr val="EDAE53"/>
                </a:solidFill>
                <a:latin typeface="楷体" charset="0"/>
                <a:ea typeface="楷体" charset="0"/>
              </a:rPr>
              <a:t>PH</a:t>
            </a:r>
            <a:r>
              <a:rPr lang="zh-CN" altLang="en-US" sz="2400" b="1">
                <a:solidFill>
                  <a:srgbClr val="EDAE53"/>
                </a:solidFill>
                <a:latin typeface="楷体" charset="0"/>
                <a:ea typeface="楷体" charset="0"/>
              </a:rPr>
              <a:t>四大近似公式的误差</a:t>
            </a:r>
            <a:endParaRPr lang="zh-CN" altLang="en-US" sz="24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截屏2021-12-14 13.59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5" y="859790"/>
            <a:ext cx="10589895" cy="5530215"/>
          </a:xfrm>
          <a:prstGeom prst="rect">
            <a:avLst/>
          </a:prstGeom>
        </p:spPr>
      </p:pic>
      <p:pic>
        <p:nvPicPr>
          <p:cNvPr id="6" name="图片 5" descr="截屏2021-12-14 15.42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0" y="2823210"/>
            <a:ext cx="3949700" cy="2933700"/>
          </a:xfrm>
          <a:prstGeom prst="rect">
            <a:avLst/>
          </a:prstGeom>
        </p:spPr>
      </p:pic>
      <p:pic>
        <p:nvPicPr>
          <p:cNvPr id="3" name="图片 2" descr="截屏2021-12-14 15.42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10" y="3413760"/>
            <a:ext cx="3784600" cy="2476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04100" y="2383155"/>
            <a:ext cx="4318000" cy="43383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138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charset="0"/>
                <a:ea typeface="楷体" charset="0"/>
              </a:rPr>
              <a:t>降维打击</a:t>
            </a:r>
            <a:endParaRPr lang="zh-CN" altLang="en-US" sz="13800" b="1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</a:rPr>
              <a:t>尾声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pic>
        <p:nvPicPr>
          <p:cNvPr id="4" name="图片 3" descr="截屏2021-11-30 12.35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33295"/>
            <a:ext cx="2387600" cy="2108200"/>
          </a:xfrm>
          <a:prstGeom prst="rect">
            <a:avLst/>
          </a:prstGeom>
        </p:spPr>
      </p:pic>
      <p:pic>
        <p:nvPicPr>
          <p:cNvPr id="5" name="图片 4" descr="截屏2021-11-30 12.35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2233295"/>
            <a:ext cx="2578100" cy="218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67560" y="2626360"/>
            <a:ext cx="80562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EDAE53"/>
                </a:solidFill>
                <a:latin typeface="楷体" charset="0"/>
                <a:ea typeface="楷体" charset="0"/>
              </a:rPr>
              <a:t>交流电和生物电是两种不同的资源，</a:t>
            </a:r>
            <a:endParaRPr lang="zh-CN" altLang="en-US" sz="4000" b="1">
              <a:solidFill>
                <a:srgbClr val="EDAE53"/>
              </a:solidFill>
              <a:latin typeface="楷体" charset="0"/>
              <a:ea typeface="楷体" charset="0"/>
            </a:endParaRPr>
          </a:p>
          <a:p>
            <a:r>
              <a:rPr lang="zh-CN" altLang="en-US" sz="4000" b="1">
                <a:solidFill>
                  <a:srgbClr val="EDAE53"/>
                </a:solidFill>
                <a:latin typeface="楷体" charset="0"/>
                <a:ea typeface="楷体" charset="0"/>
              </a:rPr>
              <a:t>它们应当各得其所。</a:t>
            </a:r>
            <a:endParaRPr lang="zh-CN" altLang="en-US" sz="40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86c72834a3b567da31b557798240e3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325" y="1233805"/>
            <a:ext cx="4389755" cy="4389755"/>
          </a:xfrm>
          <a:prstGeom prst="rect">
            <a:avLst/>
          </a:prstGeom>
        </p:spPr>
      </p:pic>
      <p:pic>
        <p:nvPicPr>
          <p:cNvPr id="15" name="图片 14" descr="截屏2021-11-30 13.19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4440"/>
            <a:ext cx="4241800" cy="4389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8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MATHEMATICA</a:t>
            </a:r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简介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59095" y="2829560"/>
            <a:ext cx="13341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7200">
                <a:solidFill>
                  <a:srgbClr val="EDAE53"/>
                </a:solidFill>
              </a:rPr>
              <a:t>VS</a:t>
            </a:r>
            <a:endParaRPr lang="en-US" altLang="zh-CN" sz="7200">
              <a:solidFill>
                <a:srgbClr val="EDAE5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 descr="截屏2021-12-13 19.46.10"/>
          <p:cNvPicPr>
            <a:picLocks noChangeAspect="1"/>
          </p:cNvPicPr>
          <p:nvPr/>
        </p:nvPicPr>
        <p:blipFill>
          <a:blip r:embed="rId1"/>
          <a:srcRect b="2259"/>
          <a:stretch>
            <a:fillRect/>
          </a:stretch>
        </p:blipFill>
        <p:spPr>
          <a:xfrm>
            <a:off x="109855" y="241935"/>
            <a:ext cx="7816215" cy="6374130"/>
          </a:xfrm>
          <a:prstGeom prst="rect">
            <a:avLst/>
          </a:prstGeom>
        </p:spPr>
      </p:pic>
      <p:pic>
        <p:nvPicPr>
          <p:cNvPr id="15" name="图片 14" descr="截屏2021-11-30 13.19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40" y="1570355"/>
            <a:ext cx="3591560" cy="37172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04165"/>
            <a:ext cx="12209145" cy="617855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16275" y="2705735"/>
            <a:ext cx="57772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88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charset="0"/>
                <a:ea typeface="楷体" charset="0"/>
              </a:rPr>
              <a:t>第一性原理</a:t>
            </a:r>
            <a:endParaRPr lang="zh-CN" altLang="en-US" sz="8800" b="1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charset="0"/>
              <a:ea typeface="楷体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</a:rPr>
              <a:t>参考资料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Wolfram</a:t>
            </a:r>
            <a:r>
              <a:rPr lang="zh-CN" altLang="en-US"/>
              <a:t>语言参考资料 https://reference.wolfram.com/language/</a:t>
            </a:r>
            <a:endParaRPr lang="zh-CN" altLang="en-US"/>
          </a:p>
          <a:p>
            <a:r>
              <a:rPr lang="en-US" altLang="zh-CN"/>
              <a:t>wolfram</a:t>
            </a:r>
            <a:r>
              <a:rPr lang="zh-CN" altLang="en-US"/>
              <a:t>语言入门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81470" y="6346825"/>
            <a:ext cx="4308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https://www.wolfram.com/mathematica/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25864820" y="-4312285"/>
            <a:ext cx="21336000" cy="13462000"/>
            <a:chOff x="-37428" y="6214"/>
            <a:chExt cx="33600" cy="21200"/>
          </a:xfrm>
        </p:grpSpPr>
        <p:pic>
          <p:nvPicPr>
            <p:cNvPr id="5" name="图片 4" descr="截屏2022-05-31 21.16.5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37428" y="6214"/>
              <a:ext cx="16880" cy="10740"/>
            </a:xfrm>
            <a:prstGeom prst="rect">
              <a:avLst/>
            </a:prstGeom>
          </p:spPr>
        </p:pic>
        <p:pic>
          <p:nvPicPr>
            <p:cNvPr id="6" name="图片 5" descr="截屏2022-05-31 21.17.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548" y="6214"/>
              <a:ext cx="16720" cy="10740"/>
            </a:xfrm>
            <a:prstGeom prst="rect">
              <a:avLst/>
            </a:prstGeom>
          </p:spPr>
        </p:pic>
        <p:pic>
          <p:nvPicPr>
            <p:cNvPr id="7" name="图片 6" descr="截屏2022-05-31 21.17.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128" y="16954"/>
              <a:ext cx="16670" cy="10460"/>
            </a:xfrm>
            <a:prstGeom prst="rect">
              <a:avLst/>
            </a:prstGeom>
          </p:spPr>
        </p:pic>
        <p:pic>
          <p:nvPicPr>
            <p:cNvPr id="8" name="图片 7" descr="截屏2022-05-31 21.17.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458" y="16794"/>
              <a:ext cx="16520" cy="1054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-5502910" y="-25353010"/>
            <a:ext cx="10291445" cy="20514945"/>
            <a:chOff x="-8666" y="-39926"/>
            <a:chExt cx="16207" cy="32307"/>
          </a:xfrm>
        </p:grpSpPr>
        <p:pic>
          <p:nvPicPr>
            <p:cNvPr id="10" name="图片 9" descr="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80" y="-18419"/>
              <a:ext cx="15869" cy="10800"/>
            </a:xfrm>
            <a:prstGeom prst="rect">
              <a:avLst/>
            </a:prstGeom>
          </p:spPr>
        </p:pic>
        <p:pic>
          <p:nvPicPr>
            <p:cNvPr id="11" name="图片 10" descr="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541" y="-29126"/>
              <a:ext cx="16082" cy="10800"/>
            </a:xfrm>
            <a:prstGeom prst="rect">
              <a:avLst/>
            </a:prstGeom>
          </p:spPr>
        </p:pic>
        <p:pic>
          <p:nvPicPr>
            <p:cNvPr id="12" name="图片 11" descr="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666" y="-39926"/>
              <a:ext cx="16083" cy="10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8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MATHEMATICA</a:t>
            </a:r>
            <a:r>
              <a:rPr lang="zh-CN" altLang="en-US" sz="4800" b="1">
                <a:solidFill>
                  <a:srgbClr val="EDAE53"/>
                </a:solidFill>
                <a:latin typeface="楷体" charset="0"/>
                <a:ea typeface="楷体" charset="0"/>
                <a:sym typeface="+mn-ea"/>
              </a:rPr>
              <a:t>简介</a:t>
            </a:r>
            <a:endParaRPr lang="zh-CN" altLang="en-US" sz="4800" b="1">
              <a:solidFill>
                <a:srgbClr val="EDAE53"/>
              </a:solidFill>
              <a:latin typeface="楷体" charset="0"/>
              <a:ea typeface="楷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98600" y="1905635"/>
            <a:ext cx="9194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48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</a:rPr>
              <a:t>子夏问曰：巧笑倩兮，美目盼兮，素以为绚兮。何谓也？ </a:t>
            </a:r>
            <a:endParaRPr lang="en-US" altLang="zh-CN" sz="4800" b="1">
              <a:solidFill>
                <a:srgbClr val="93A8B4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8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</a:rPr>
              <a:t>子</a:t>
            </a:r>
            <a:r>
              <a:rPr lang="en-US" altLang="zh-CN" sz="48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</a:rPr>
              <a:t>曰：绘事后素</a:t>
            </a:r>
            <a:r>
              <a:rPr lang="zh-CN" altLang="en-US" sz="4800" b="1">
                <a:solidFill>
                  <a:srgbClr val="93A8B4"/>
                </a:solidFill>
                <a:latin typeface="楷体" charset="0"/>
                <a:ea typeface="楷体" charset="0"/>
                <a:cs typeface="楷体" charset="0"/>
              </a:rPr>
              <a:t>。</a:t>
            </a:r>
            <a:endParaRPr lang="zh-CN" altLang="en-US" sz="4800" b="1">
              <a:solidFill>
                <a:srgbClr val="93A8B4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2957</Words>
  <Application>WPS 演示</Application>
  <PresentationFormat>宽屏</PresentationFormat>
  <Paragraphs>537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Arial</vt:lpstr>
      <vt:lpstr>宋体</vt:lpstr>
      <vt:lpstr>Wingdings</vt:lpstr>
      <vt:lpstr>楷体</vt:lpstr>
      <vt:lpstr>汉仪楷体KW</vt:lpstr>
      <vt:lpstr>微软雅黑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Office 主题</vt:lpstr>
      <vt:lpstr>符号计算改良的去公式化方法</vt:lpstr>
      <vt:lpstr>PowerPoint 演示文稿</vt:lpstr>
      <vt:lpstr>PowerPoint 演示文稿</vt:lpstr>
      <vt:lpstr>卷首语</vt:lpstr>
      <vt:lpstr>目录</vt:lpstr>
      <vt:lpstr>MATHEMATICA简介</vt:lpstr>
      <vt:lpstr>MATHEMATICA简介</vt:lpstr>
      <vt:lpstr>MATHEMATICA简介</vt:lpstr>
      <vt:lpstr>MATHEMATICA简介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酸碱滴定定量解析自动化</vt:lpstr>
      <vt:lpstr>酸碱滴定定量解析自动化</vt:lpstr>
      <vt:lpstr>酸碱滴定定量解析自动化</vt:lpstr>
      <vt:lpstr>酸碱滴定定量解析自动化</vt:lpstr>
      <vt:lpstr>酸碱滴定定量解析自动化</vt:lpstr>
      <vt:lpstr>PowerPoint 演示文稿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二元酸式盐PH四大近似公式的误差</vt:lpstr>
      <vt:lpstr>尾声</vt:lpstr>
      <vt:lpstr>PowerPoint 演示文稿</vt:lpstr>
      <vt:lpstr>参考资料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royalty</dc:creator>
  <cp:lastModifiedBy>royal highness</cp:lastModifiedBy>
  <cp:revision>99</cp:revision>
  <dcterms:created xsi:type="dcterms:W3CDTF">2022-05-31T14:13:08Z</dcterms:created>
  <dcterms:modified xsi:type="dcterms:W3CDTF">2022-05-31T14:13:08Z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2052-4.2.2.6882</vt:lpwstr>
  </property>
  <property fmtid="{D5CDD505-2E9C-101B-9397-08002B2CF9AE}" pid="3" name="ICV">
    <vt:lpwstr>545C5B760B1B0CB77422966200FA6A04</vt:lpwstr>
  </property>
</Properties>
</file>